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作者と日付</a:t>
            </a:r>
          </a:p>
        </p:txBody>
      </p:sp>
      <p:sp>
        <p:nvSpPr>
          <p:cNvPr id="1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プレゼンテーションのタイトル</a:t>
            </a:r>
          </a:p>
        </p:txBody>
      </p:sp>
      <p:sp>
        <p:nvSpPr>
          <p:cNvPr id="13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/>
            </a:lvl5pPr>
          </a:lstStyle>
          <a:p>
            <a:r>
              <a:t>ステートメント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spc="-25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ファクト情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ファクト情報</a:t>
            </a:r>
          </a:p>
        </p:txBody>
      </p:sp>
      <p:sp>
        <p:nvSpPr>
          <p:cNvPr id="10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/>
            </a:lvl1pPr>
            <a:lvl2pPr marL="638923" indent="-12700">
              <a:spcBef>
                <a:spcPts val="0"/>
              </a:spcBef>
              <a:buSzTx/>
              <a:buNone/>
              <a:defRPr sz="8500" spc="-170"/>
            </a:lvl2pPr>
            <a:lvl3pPr marL="638923" indent="444500">
              <a:spcBef>
                <a:spcPts val="0"/>
              </a:spcBef>
              <a:buSzTx/>
              <a:buNone/>
              <a:defRPr sz="8500" spc="-170"/>
            </a:lvl3pPr>
            <a:lvl4pPr marL="638923" indent="901700">
              <a:spcBef>
                <a:spcPts val="0"/>
              </a:spcBef>
              <a:buSzTx/>
              <a:buNone/>
              <a:defRPr sz="8500" spc="-170"/>
            </a:lvl4pPr>
            <a:lvl5pPr marL="638923" indent="1358900">
              <a:spcBef>
                <a:spcPts val="0"/>
              </a:spcBef>
              <a:buSzTx/>
              <a:buNone/>
              <a:defRPr sz="8500" spc="-170"/>
            </a:lvl5pPr>
          </a:lstStyle>
          <a:p>
            <a:r>
              <a:t>“重要な引用”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炒飯、ゆで卵、箸が添えられたボウル1杯のサラダ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サーモンケーキ、サラダ、フムスが入ったボウル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パセリバター、煎りヘーゼルナッツ、削ったパルメザンチーズがかかったパッパルデッレパスタ1皿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炒飯、ゆで卵、箸が添えられたボウル1杯のサラダ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5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>
            <a:spLocks noGrp="1"/>
          </p:cNvSpPr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z="10800" spc="0">
                <a:solidFill>
                  <a:srgbClr val="044C49"/>
                </a:solidFill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50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endParaRPr/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endParaRPr/>
          </a:p>
        </p:txBody>
      </p:sp>
      <p:sp>
        <p:nvSpPr>
          <p:cNvPr id="153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タイトルテキスト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z="11200" spc="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61" name="本文レベル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z="11800" spc="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70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z="11200" spc="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79" name="本文レベル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プレゼンテーション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プレゼンテーションのタイトル</a:t>
            </a:r>
          </a:p>
        </p:txBody>
      </p:sp>
      <p:sp>
        <p:nvSpPr>
          <p:cNvPr id="23" name="作者と日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作者と日付</a:t>
            </a:r>
          </a:p>
        </p:txBody>
      </p:sp>
      <p:sp>
        <p:nvSpPr>
          <p:cNvPr id="24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プレゼンテーションのサブタイトル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タイトルテキスト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algn="ctr" defTabSz="821531">
              <a:lnSpc>
                <a:spcPct val="100000"/>
              </a:lnSpc>
              <a:defRPr sz="11800" spc="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188" name="本文レベル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32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タイトルテキスト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z="11800" spc="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04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0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5F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>
            <a:spLocks noGrp="1"/>
          </p:cNvSpPr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z="10800" spc="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タイトルテキスト</a:t>
            </a:r>
          </a:p>
        </p:txBody>
      </p:sp>
      <p:sp>
        <p:nvSpPr>
          <p:cNvPr id="213" name="本文レベル1…"/>
          <p:cNvSpPr txBox="1">
            <a:spLocks noGrp="1"/>
          </p:cNvSpPr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5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スライドのタイトル</a:t>
            </a:r>
          </a:p>
        </p:txBody>
      </p:sp>
      <p:sp>
        <p:nvSpPr>
          <p:cNvPr id="34" name="本文レベル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r>
              <a:t>スライドのサブタイトル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43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44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61" name="本文レベル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パセリバター、煎りヘーゼルナッツ、削ったパルメザンチーズがかかったパッパルデッレパスタ1皿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64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r>
              <a:t>セクションタイトル</a:t>
            </a:r>
          </a:p>
        </p:txBody>
      </p:sp>
      <p:sp>
        <p:nvSpPr>
          <p:cNvPr id="72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スライドのタイトル</a:t>
            </a:r>
          </a:p>
        </p:txBody>
      </p:sp>
      <p:sp>
        <p:nvSpPr>
          <p:cNvPr id="80" name="スライド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スライドのサブタイトル</a:t>
            </a:r>
          </a:p>
        </p:txBody>
      </p:sp>
      <p:sp>
        <p:nvSpPr>
          <p:cNvPr id="8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議題のタイトル</a:t>
            </a:r>
          </a:p>
        </p:txBody>
      </p:sp>
      <p:sp>
        <p:nvSpPr>
          <p:cNvPr id="89" name="議題のサブタイトル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議題のサブタイトル</a:t>
            </a:r>
          </a:p>
        </p:txBody>
      </p:sp>
      <p:sp>
        <p:nvSpPr>
          <p:cNvPr id="90" name="本文レベル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議題のトピック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スライドのタイトル</a:t>
            </a:r>
          </a:p>
        </p:txBody>
      </p:sp>
      <p:sp>
        <p:nvSpPr>
          <p:cNvPr id="3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スライドの箇条書きテキスト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0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s.sabae.cc/1279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小学5年生 ITブートキャンプ AI編…"/>
          <p:cNvSpPr txBox="1">
            <a:spLocks noGrp="1"/>
          </p:cNvSpPr>
          <p:nvPr>
            <p:ph type="ctrTitle"/>
          </p:nvPr>
        </p:nvSpPr>
        <p:spPr>
          <a:xfrm>
            <a:off x="1206498" y="791543"/>
            <a:ext cx="21971004" cy="7693895"/>
          </a:xfrm>
          <a:prstGeom prst="rect">
            <a:avLst/>
          </a:prstGeom>
        </p:spPr>
        <p:txBody>
          <a:bodyPr anchor="ctr"/>
          <a:lstStyle/>
          <a:p>
            <a:pPr algn="ctr">
              <a:defRPr sz="5000" spc="-100"/>
            </a:pPr>
            <a:r>
              <a:t>小学5年生 ITブートキャンプ AI編</a:t>
            </a:r>
          </a:p>
          <a:p>
            <a:pPr algn="ctr">
              <a:defRPr sz="5000" spc="-100"/>
            </a:pPr>
            <a:endParaRPr/>
          </a:p>
          <a:p>
            <a:pPr algn="ctr">
              <a:defRPr sz="12000" spc="-239"/>
            </a:pPr>
            <a:r>
              <a:t>はじめてのAIプログラミング</a:t>
            </a:r>
          </a:p>
        </p:txBody>
      </p:sp>
      <p:pic>
        <p:nvPicPr>
          <p:cNvPr id="22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948" y="8059859"/>
            <a:ext cx="3347110" cy="49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株式会社 jig.jp 代表取締役社長…"/>
          <p:cNvSpPr txBox="1"/>
          <p:nvPr/>
        </p:nvSpPr>
        <p:spPr>
          <a:xfrm>
            <a:off x="7017300" y="9752615"/>
            <a:ext cx="10349400" cy="241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代表取締役社長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神山まるごと高専 技術教育統括ディレクター</a:t>
            </a:r>
          </a:p>
          <a:p>
            <a:pPr defTabSz="584200"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@taisukef</a:t>
            </a:r>
          </a:p>
        </p:txBody>
      </p:sp>
      <p:pic>
        <p:nvPicPr>
          <p:cNvPr id="228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613" y="12644047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3" y="8558143"/>
            <a:ext cx="4645170" cy="4801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5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6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7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8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9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0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1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2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3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4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5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6" name="←神経細胞／ニューロン…"/>
          <p:cNvSpPr txBox="1"/>
          <p:nvPr/>
        </p:nvSpPr>
        <p:spPr>
          <a:xfrm>
            <a:off x="13110665" y="2505478"/>
            <a:ext cx="880935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←神経細胞／ニューロン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　　　　（脳内に1000億個）</a:t>
            </a:r>
          </a:p>
        </p:txBody>
      </p:sp>
      <p:sp>
        <p:nvSpPr>
          <p:cNvPr id="297" name="←シナプス…"/>
          <p:cNvSpPr txBox="1"/>
          <p:nvPr/>
        </p:nvSpPr>
        <p:spPr>
          <a:xfrm>
            <a:off x="16469531" y="9662028"/>
            <a:ext cx="585216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←シナプス</a:t>
            </a:r>
          </a:p>
          <a:p>
            <a:pPr algn="l" defTabSz="821531">
              <a:defRPr sz="5000">
                <a:solidFill>
                  <a:srgbClr val="000000"/>
                </a:solidFill>
              </a:defRPr>
            </a:pPr>
            <a:r>
              <a:t>（脳内に100兆本）</a:t>
            </a:r>
          </a:p>
        </p:txBody>
      </p:sp>
      <p:sp>
        <p:nvSpPr>
          <p:cNvPr id="298" name="入力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入力1</a:t>
            </a:r>
          </a:p>
        </p:txBody>
      </p:sp>
      <p:sp>
        <p:nvSpPr>
          <p:cNvPr id="299" name="入力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入力2</a:t>
            </a:r>
          </a:p>
        </p:txBody>
      </p:sp>
      <p:sp>
        <p:nvSpPr>
          <p:cNvPr id="300" name="出力"/>
          <p:cNvSpPr txBox="1"/>
          <p:nvPr/>
        </p:nvSpPr>
        <p:spPr>
          <a:xfrm>
            <a:off x="22847472" y="69805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出力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じゃんけんAIをつくろう！"/>
          <p:cNvSpPr txBox="1">
            <a:spLocks noGrp="1"/>
          </p:cNvSpPr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じゃんけんAIをつくろう！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https://fukuno.jig.jp/app/IchigoJam/"/>
          <p:cNvSpPr txBox="1"/>
          <p:nvPr/>
        </p:nvSpPr>
        <p:spPr>
          <a:xfrm>
            <a:off x="13560520" y="12192644"/>
            <a:ext cx="10420160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https://fukuno.jig.jp/app/IchigoJam/</a:t>
            </a:r>
          </a:p>
        </p:txBody>
      </p:sp>
      <p:pic>
        <p:nvPicPr>
          <p:cNvPr id="30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rcRect b="10247"/>
          <a:stretch>
            <a:fillRect/>
          </a:stretch>
        </p:blipFill>
        <p:spPr>
          <a:xfrm>
            <a:off x="1662314" y="628650"/>
            <a:ext cx="11966172" cy="946739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「IchigoJam web」…"/>
          <p:cNvSpPr txBox="1"/>
          <p:nvPr/>
        </p:nvSpPr>
        <p:spPr>
          <a:xfrm>
            <a:off x="13989557" y="9056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pic>
        <p:nvPicPr>
          <p:cNvPr id="30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048" y="3828413"/>
            <a:ext cx="8083104" cy="8083105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iPadで動く、IchigoJam！…"/>
          <p:cNvSpPr txBox="1"/>
          <p:nvPr/>
        </p:nvSpPr>
        <p:spPr>
          <a:xfrm>
            <a:off x="2984627" y="10747838"/>
            <a:ext cx="9321547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iPadで動く、IchigoJam！</a:t>
            </a:r>
          </a:p>
          <a:p>
            <a:pPr>
              <a:defRPr sz="6000"/>
            </a:pPr>
            <a:r>
              <a:t>LED1 でどうなる？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11" name="てんめつしているのは、カーソル"/>
          <p:cNvSpPr txBox="1"/>
          <p:nvPr/>
        </p:nvSpPr>
        <p:spPr>
          <a:xfrm>
            <a:off x="4133850" y="11575256"/>
            <a:ext cx="16157575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てんめつしているのは、カーソル</a:t>
            </a:r>
          </a:p>
        </p:txBody>
      </p:sp>
      <p:sp>
        <p:nvSpPr>
          <p:cNvPr id="312" name="四角形"/>
          <p:cNvSpPr/>
          <p:nvPr/>
        </p:nvSpPr>
        <p:spPr>
          <a:xfrm>
            <a:off x="4048125" y="3600031"/>
            <a:ext cx="273193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15" name="四角形"/>
          <p:cNvSpPr/>
          <p:nvPr/>
        </p:nvSpPr>
        <p:spPr>
          <a:xfrm>
            <a:off x="4923234" y="334485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16" name="キーボードで「A」と、うってみよう"/>
          <p:cNvSpPr txBox="1"/>
          <p:nvPr/>
        </p:nvSpPr>
        <p:spPr>
          <a:xfrm>
            <a:off x="3148292" y="11575256"/>
            <a:ext cx="18087417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キーボードで「A」と、うってみよう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19" name="エンターキー"/>
          <p:cNvSpPr txBox="1"/>
          <p:nvPr/>
        </p:nvSpPr>
        <p:spPr>
          <a:xfrm>
            <a:off x="14128750" y="12093178"/>
            <a:ext cx="6556376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エンターキー</a:t>
            </a:r>
          </a:p>
        </p:txBody>
      </p:sp>
      <p:grpSp>
        <p:nvGrpSpPr>
          <p:cNvPr id="323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20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22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324" name="四角形"/>
          <p:cNvSpPr/>
          <p:nvPr/>
        </p:nvSpPr>
        <p:spPr>
          <a:xfrm>
            <a:off x="4923234" y="3323586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27" name="四角形"/>
          <p:cNvSpPr/>
          <p:nvPr/>
        </p:nvSpPr>
        <p:spPr>
          <a:xfrm>
            <a:off x="4009000" y="598471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28" name="エンターキー"/>
          <p:cNvSpPr txBox="1"/>
          <p:nvPr/>
        </p:nvSpPr>
        <p:spPr>
          <a:xfrm>
            <a:off x="14128750" y="12093178"/>
            <a:ext cx="6556376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エンターキー</a:t>
            </a:r>
          </a:p>
        </p:txBody>
      </p:sp>
      <p:grpSp>
        <p:nvGrpSpPr>
          <p:cNvPr id="332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31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</a:t>
              </a: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?"/>
          <p:cNvSpPr txBox="1"/>
          <p:nvPr/>
        </p:nvSpPr>
        <p:spPr>
          <a:xfrm>
            <a:off x="12838049" y="277813"/>
            <a:ext cx="1327278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?</a:t>
            </a:r>
          </a:p>
        </p:txBody>
      </p:sp>
      <p:sp>
        <p:nvSpPr>
          <p:cNvPr id="337" name="A"/>
          <p:cNvSpPr txBox="1"/>
          <p:nvPr/>
        </p:nvSpPr>
        <p:spPr>
          <a:xfrm>
            <a:off x="5891295" y="8473133"/>
            <a:ext cx="87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A</a:t>
            </a:r>
          </a:p>
        </p:txBody>
      </p:sp>
      <p:sp>
        <p:nvSpPr>
          <p:cNvPr id="338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9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0" name="Syntax error"/>
          <p:cNvSpPr txBox="1"/>
          <p:nvPr/>
        </p:nvSpPr>
        <p:spPr>
          <a:xfrm>
            <a:off x="14063543" y="8306594"/>
            <a:ext cx="7014211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Syntax error</a:t>
            </a:r>
          </a:p>
        </p:txBody>
      </p:sp>
      <p:sp>
        <p:nvSpPr>
          <p:cNvPr id="341" name="（シンタックス エラー）"/>
          <p:cNvSpPr txBox="1"/>
          <p:nvPr/>
        </p:nvSpPr>
        <p:spPr>
          <a:xfrm>
            <a:off x="14389806" y="9737526"/>
            <a:ext cx="6361685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（シンタックス エラー）</a:t>
            </a:r>
          </a:p>
        </p:txBody>
      </p:sp>
      <p:sp>
        <p:nvSpPr>
          <p:cNvPr id="342" name="シラナイ…"/>
          <p:cNvSpPr txBox="1"/>
          <p:nvPr/>
        </p:nvSpPr>
        <p:spPr>
          <a:xfrm>
            <a:off x="14447837" y="2817812"/>
            <a:ext cx="5489576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46" name="グループ"/>
          <p:cNvGrpSpPr/>
          <p:nvPr/>
        </p:nvGrpSpPr>
        <p:grpSpPr>
          <a:xfrm>
            <a:off x="7239316" y="8138070"/>
            <a:ext cx="1253924" cy="1303160"/>
            <a:chOff x="0" y="0"/>
            <a:chExt cx="1253923" cy="1303158"/>
          </a:xfrm>
        </p:grpSpPr>
        <p:sp>
          <p:nvSpPr>
            <p:cNvPr id="343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44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45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347" name="（エー、エンター）"/>
          <p:cNvSpPr txBox="1"/>
          <p:nvPr/>
        </p:nvSpPr>
        <p:spPr>
          <a:xfrm>
            <a:off x="4940687" y="9840039"/>
            <a:ext cx="4498976" cy="62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8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（エー、エンター）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LED1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50" name="L E D 1 エンター"/>
          <p:cNvSpPr txBox="1"/>
          <p:nvPr/>
        </p:nvSpPr>
        <p:spPr>
          <a:xfrm>
            <a:off x="7189330" y="12164616"/>
            <a:ext cx="10005340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L E D 1 エンター</a:t>
            </a:r>
          </a:p>
        </p:txBody>
      </p:sp>
      <p:pic>
        <p:nvPicPr>
          <p:cNvPr id="35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53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</a:t>
            </a:r>
          </a:p>
        </p:txBody>
      </p:sp>
      <p:sp>
        <p:nvSpPr>
          <p:cNvPr id="354" name="四角形"/>
          <p:cNvSpPr/>
          <p:nvPr/>
        </p:nvSpPr>
        <p:spPr>
          <a:xfrm>
            <a:off x="8313204" y="3341739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55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</a:t>
            </a:r>
          </a:p>
        </p:txBody>
      </p:sp>
      <p:sp>
        <p:nvSpPr>
          <p:cNvPr id="356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</a:t>
            </a:r>
          </a:p>
        </p:txBody>
      </p:sp>
      <p:sp>
        <p:nvSpPr>
          <p:cNvPr id="357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358" name="円形"/>
          <p:cNvSpPr/>
          <p:nvPr/>
        </p:nvSpPr>
        <p:spPr>
          <a:xfrm>
            <a:off x="6697670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59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60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!"/>
          <p:cNvSpPr txBox="1"/>
          <p:nvPr/>
        </p:nvSpPr>
        <p:spPr>
          <a:xfrm>
            <a:off x="13076300" y="277813"/>
            <a:ext cx="85077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!</a:t>
            </a:r>
          </a:p>
        </p:txBody>
      </p:sp>
      <p:sp>
        <p:nvSpPr>
          <p:cNvPr id="365" name="LED1"/>
          <p:cNvSpPr txBox="1"/>
          <p:nvPr/>
        </p:nvSpPr>
        <p:spPr>
          <a:xfrm>
            <a:off x="5153339" y="8598018"/>
            <a:ext cx="2549653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LED1</a:t>
            </a:r>
          </a:p>
        </p:txBody>
      </p:sp>
      <p:sp>
        <p:nvSpPr>
          <p:cNvPr id="366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7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OK"/>
          <p:cNvSpPr txBox="1"/>
          <p:nvPr/>
        </p:nvSpPr>
        <p:spPr>
          <a:xfrm>
            <a:off x="15160632" y="8306594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OK</a:t>
            </a:r>
          </a:p>
        </p:txBody>
      </p:sp>
      <p:sp>
        <p:nvSpPr>
          <p:cNvPr id="369" name="シッテル！"/>
          <p:cNvSpPr txBox="1"/>
          <p:nvPr/>
        </p:nvSpPr>
        <p:spPr>
          <a:xfrm>
            <a:off x="14892337" y="3484562"/>
            <a:ext cx="4600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シッテル！</a:t>
            </a:r>
          </a:p>
        </p:txBody>
      </p:sp>
      <p:sp>
        <p:nvSpPr>
          <p:cNvPr id="370" name="（オーケー）"/>
          <p:cNvSpPr txBox="1"/>
          <p:nvPr/>
        </p:nvSpPr>
        <p:spPr>
          <a:xfrm>
            <a:off x="14394854" y="9380339"/>
            <a:ext cx="3355976" cy="676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（オーケー）</a:t>
            </a:r>
          </a:p>
        </p:txBody>
      </p:sp>
      <p:sp>
        <p:nvSpPr>
          <p:cNvPr id="371" name="（エルイーディー、ワン、エンター）"/>
          <p:cNvSpPr txBox="1"/>
          <p:nvPr/>
        </p:nvSpPr>
        <p:spPr>
          <a:xfrm>
            <a:off x="3226187" y="9852739"/>
            <a:ext cx="7927976" cy="60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（エルイーディー、ワン、エンター）</a:t>
            </a:r>
          </a:p>
        </p:txBody>
      </p:sp>
      <p:sp>
        <p:nvSpPr>
          <p:cNvPr id="372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grpSp>
        <p:nvGrpSpPr>
          <p:cNvPr id="376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373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74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375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sp>
        <p:nvSpPr>
          <p:cNvPr id="377" name="四角形"/>
          <p:cNvSpPr/>
          <p:nvPr/>
        </p:nvSpPr>
        <p:spPr>
          <a:xfrm>
            <a:off x="14300200" y="690563"/>
            <a:ext cx="2607568" cy="1666874"/>
          </a:xfrm>
          <a:prstGeom prst="rect">
            <a:avLst/>
          </a:prstGeom>
          <a:solidFill>
            <a:srgbClr val="000000"/>
          </a:solidFill>
          <a:ln w="254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Iとは？"/>
          <p:cNvSpPr txBox="1">
            <a:spLocks noGrp="1"/>
          </p:cNvSpPr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AIとは？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LED0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sp>
        <p:nvSpPr>
          <p:cNvPr id="380" name="L E D 0 エンター"/>
          <p:cNvSpPr txBox="1"/>
          <p:nvPr/>
        </p:nvSpPr>
        <p:spPr>
          <a:xfrm>
            <a:off x="7073048" y="12164616"/>
            <a:ext cx="10237903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L E D 0 エンター</a:t>
            </a:r>
          </a:p>
        </p:txBody>
      </p:sp>
      <p:pic>
        <p:nvPicPr>
          <p:cNvPr id="38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83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</a:t>
            </a:r>
          </a:p>
        </p:txBody>
      </p:sp>
      <p:sp>
        <p:nvSpPr>
          <p:cNvPr id="384" name="四角形"/>
          <p:cNvSpPr/>
          <p:nvPr/>
        </p:nvSpPr>
        <p:spPr>
          <a:xfrm>
            <a:off x="8313204" y="3384269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85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</a:t>
            </a:r>
          </a:p>
        </p:txBody>
      </p:sp>
      <p:sp>
        <p:nvSpPr>
          <p:cNvPr id="386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</a:t>
            </a:r>
          </a:p>
        </p:txBody>
      </p:sp>
      <p:sp>
        <p:nvSpPr>
          <p:cNvPr id="387" name="0"/>
          <p:cNvSpPr txBox="1"/>
          <p:nvPr/>
        </p:nvSpPr>
        <p:spPr>
          <a:xfrm>
            <a:off x="14340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</a:p>
        </p:txBody>
      </p:sp>
      <p:sp>
        <p:nvSpPr>
          <p:cNvPr id="388" name="円形"/>
          <p:cNvSpPr/>
          <p:nvPr/>
        </p:nvSpPr>
        <p:spPr>
          <a:xfrm>
            <a:off x="13679427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89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90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10 A=RND(3)…"/>
          <p:cNvSpPr txBox="1"/>
          <p:nvPr/>
        </p:nvSpPr>
        <p:spPr>
          <a:xfrm>
            <a:off x="1336575" y="26470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10 A=RND(3)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20 INPUT N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 dirty="0"/>
              <a:t>30 ?A,N</a:t>
            </a:r>
          </a:p>
        </p:txBody>
      </p:sp>
      <p:sp>
        <p:nvSpPr>
          <p:cNvPr id="394" name="Shift+9"/>
          <p:cNvSpPr txBox="1"/>
          <p:nvPr/>
        </p:nvSpPr>
        <p:spPr>
          <a:xfrm>
            <a:off x="7386985" y="-1163013"/>
            <a:ext cx="3734397" cy="271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/>
          </a:p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395" name="Shift+0"/>
          <p:cNvSpPr txBox="1"/>
          <p:nvPr/>
        </p:nvSpPr>
        <p:spPr>
          <a:xfrm>
            <a:off x="11857500" y="-846605"/>
            <a:ext cx="3947122" cy="208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endParaRPr/>
          </a:p>
          <a:p>
            <a:pPr lvl="1" indent="228600"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396" name="矢印"/>
          <p:cNvSpPr/>
          <p:nvPr/>
        </p:nvSpPr>
        <p:spPr>
          <a:xfrm rot="5400000">
            <a:off x="9965608" y="1407377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7" name="矢印"/>
          <p:cNvSpPr/>
          <p:nvPr/>
        </p:nvSpPr>
        <p:spPr>
          <a:xfrm rot="5400000">
            <a:off x="11921408" y="1407377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8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399" name="矢印"/>
          <p:cNvSpPr/>
          <p:nvPr/>
        </p:nvSpPr>
        <p:spPr>
          <a:xfrm rot="16200000">
            <a:off x="6638208" y="663800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0" name="矢印"/>
          <p:cNvSpPr/>
          <p:nvPr/>
        </p:nvSpPr>
        <p:spPr>
          <a:xfrm rot="16200000">
            <a:off x="4580808" y="6638002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コンマ"/>
          <p:cNvSpPr txBox="1"/>
          <p:nvPr/>
        </p:nvSpPr>
        <p:spPr>
          <a:xfrm>
            <a:off x="6523385" y="7334429"/>
            <a:ext cx="2950073" cy="1499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コンマ</a:t>
            </a:r>
          </a:p>
        </p:txBody>
      </p:sp>
      <p:sp>
        <p:nvSpPr>
          <p:cNvPr id="402" name="Shift+/"/>
          <p:cNvSpPr txBox="1"/>
          <p:nvPr/>
        </p:nvSpPr>
        <p:spPr>
          <a:xfrm>
            <a:off x="2247794" y="7582244"/>
            <a:ext cx="3947122" cy="100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Shift+/</a:t>
            </a:r>
          </a:p>
        </p:txBody>
      </p:sp>
      <p:sp>
        <p:nvSpPr>
          <p:cNvPr id="403" name="shift"/>
          <p:cNvSpPr/>
          <p:nvPr/>
        </p:nvSpPr>
        <p:spPr>
          <a:xfrm>
            <a:off x="784095" y="11648380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584200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r>
              <a:t>shift</a:t>
            </a:r>
          </a:p>
        </p:txBody>
      </p:sp>
      <p:sp>
        <p:nvSpPr>
          <p:cNvPr id="404" name="矢印"/>
          <p:cNvSpPr/>
          <p:nvPr/>
        </p:nvSpPr>
        <p:spPr>
          <a:xfrm>
            <a:off x="8119791" y="11655730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5" name="+"/>
          <p:cNvSpPr txBox="1"/>
          <p:nvPr/>
        </p:nvSpPr>
        <p:spPr>
          <a:xfrm>
            <a:off x="4001701" y="11571408"/>
            <a:ext cx="993663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584200">
              <a:defRPr sz="40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6" name="?…"/>
          <p:cNvSpPr/>
          <p:nvPr/>
        </p:nvSpPr>
        <p:spPr>
          <a:xfrm>
            <a:off x="5449033" y="11099045"/>
            <a:ext cx="2217090" cy="2174789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</a:t>
            </a:r>
            <a:br/>
            <a:endParaRPr/>
          </a:p>
          <a:p>
            <a:pPr defTabSz="584200">
              <a:defRPr sz="4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/</a:t>
            </a:r>
          </a:p>
        </p:txBody>
      </p:sp>
      <p:sp>
        <p:nvSpPr>
          <p:cNvPr id="407" name="?"/>
          <p:cNvSpPr txBox="1"/>
          <p:nvPr/>
        </p:nvSpPr>
        <p:spPr>
          <a:xfrm>
            <a:off x="9788318" y="11489945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584200">
              <a:defRPr sz="3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?</a:t>
            </a:r>
          </a:p>
        </p:txBody>
      </p:sp>
      <p:grpSp>
        <p:nvGrpSpPr>
          <p:cNvPr id="411" name="グループ"/>
          <p:cNvGrpSpPr/>
          <p:nvPr/>
        </p:nvGrpSpPr>
        <p:grpSpPr>
          <a:xfrm>
            <a:off x="12367223" y="3907720"/>
            <a:ext cx="993664" cy="1075925"/>
            <a:chOff x="0" y="0"/>
            <a:chExt cx="993662" cy="1075924"/>
          </a:xfrm>
        </p:grpSpPr>
        <p:sp>
          <p:nvSpPr>
            <p:cNvPr id="408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09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10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pSp>
        <p:nvGrpSpPr>
          <p:cNvPr id="415" name="グループ"/>
          <p:cNvGrpSpPr/>
          <p:nvPr/>
        </p:nvGrpSpPr>
        <p:grpSpPr>
          <a:xfrm>
            <a:off x="13537429" y="2370600"/>
            <a:ext cx="993664" cy="1075925"/>
            <a:chOff x="0" y="0"/>
            <a:chExt cx="993662" cy="1075924"/>
          </a:xfrm>
        </p:grpSpPr>
        <p:sp>
          <p:nvSpPr>
            <p:cNvPr id="412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13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14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pSp>
        <p:nvGrpSpPr>
          <p:cNvPr id="419" name="グループ"/>
          <p:cNvGrpSpPr/>
          <p:nvPr/>
        </p:nvGrpSpPr>
        <p:grpSpPr>
          <a:xfrm>
            <a:off x="9041629" y="5243266"/>
            <a:ext cx="993664" cy="1075925"/>
            <a:chOff x="0" y="0"/>
            <a:chExt cx="993662" cy="1075924"/>
          </a:xfrm>
        </p:grpSpPr>
        <p:sp>
          <p:nvSpPr>
            <p:cNvPr id="416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17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18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aphicFrame>
        <p:nvGraphicFramePr>
          <p:cNvPr id="420" name="表1"/>
          <p:cNvGraphicFramePr/>
          <p:nvPr/>
        </p:nvGraphicFramePr>
        <p:xfrm>
          <a:off x="17163273" y="1643985"/>
          <a:ext cx="6302357" cy="52156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1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1" name="F5をタッチしてRUN！"/>
          <p:cNvSpPr txBox="1"/>
          <p:nvPr/>
        </p:nvSpPr>
        <p:spPr>
          <a:xfrm>
            <a:off x="16537708" y="7652975"/>
            <a:ext cx="6764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F5をタッチしてRUN！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40 GOTO10"/>
          <p:cNvSpPr txBox="1"/>
          <p:nvPr/>
        </p:nvSpPr>
        <p:spPr>
          <a:xfrm>
            <a:off x="1184175" y="78286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GOTO10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grpSp>
        <p:nvGrpSpPr>
          <p:cNvPr id="427" name="グループ"/>
          <p:cNvGrpSpPr/>
          <p:nvPr/>
        </p:nvGrpSpPr>
        <p:grpSpPr>
          <a:xfrm>
            <a:off x="11124429" y="8321875"/>
            <a:ext cx="993664" cy="1075925"/>
            <a:chOff x="0" y="0"/>
            <a:chExt cx="993662" cy="1075924"/>
          </a:xfrm>
        </p:grpSpPr>
        <p:sp>
          <p:nvSpPr>
            <p:cNvPr id="424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25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26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aphicFrame>
        <p:nvGraphicFramePr>
          <p:cNvPr id="428" name="表1"/>
          <p:cNvGraphicFramePr/>
          <p:nvPr/>
        </p:nvGraphicFramePr>
        <p:xfrm>
          <a:off x="17163273" y="1643985"/>
          <a:ext cx="6302357" cy="52156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1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9" name="F5をタッチしてRUN"/>
          <p:cNvSpPr txBox="1"/>
          <p:nvPr/>
        </p:nvSpPr>
        <p:spPr>
          <a:xfrm>
            <a:off x="16855208" y="7652975"/>
            <a:ext cx="6129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F5をタッチしてRUN</a:t>
            </a:r>
          </a:p>
        </p:txBody>
      </p:sp>
      <p:pic>
        <p:nvPicPr>
          <p:cNvPr id="43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32" name="くりかえしできるよ！"/>
          <p:cNvSpPr txBox="1"/>
          <p:nvPr/>
        </p:nvSpPr>
        <p:spPr>
          <a:xfrm>
            <a:off x="2535585" y="10495587"/>
            <a:ext cx="9693475" cy="27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くりかえしできるよ！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10 A=N"/>
          <p:cNvSpPr txBox="1"/>
          <p:nvPr/>
        </p:nvSpPr>
        <p:spPr>
          <a:xfrm>
            <a:off x="1184175" y="78286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A=N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grpSp>
        <p:nvGrpSpPr>
          <p:cNvPr id="438" name="グループ"/>
          <p:cNvGrpSpPr/>
          <p:nvPr/>
        </p:nvGrpSpPr>
        <p:grpSpPr>
          <a:xfrm>
            <a:off x="7746229" y="8292340"/>
            <a:ext cx="993664" cy="1075925"/>
            <a:chOff x="0" y="0"/>
            <a:chExt cx="993662" cy="1075924"/>
          </a:xfrm>
        </p:grpSpPr>
        <p:sp>
          <p:nvSpPr>
            <p:cNvPr id="435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36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37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aphicFrame>
        <p:nvGraphicFramePr>
          <p:cNvPr id="439" name="表1"/>
          <p:cNvGraphicFramePr/>
          <p:nvPr/>
        </p:nvGraphicFramePr>
        <p:xfrm>
          <a:off x="17163273" y="1643985"/>
          <a:ext cx="6302357" cy="52156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1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0" name="F5をタッチしてRUN"/>
          <p:cNvSpPr txBox="1"/>
          <p:nvPr/>
        </p:nvSpPr>
        <p:spPr>
          <a:xfrm>
            <a:off x="16855208" y="7652975"/>
            <a:ext cx="6129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F5をタッチしてRUN</a:t>
            </a:r>
          </a:p>
        </p:txBody>
      </p:sp>
      <p:pic>
        <p:nvPicPr>
          <p:cNvPr id="44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pic>
        <p:nvPicPr>
          <p:cNvPr id="44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09" y="14295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円形"/>
          <p:cNvSpPr/>
          <p:nvPr/>
        </p:nvSpPr>
        <p:spPr>
          <a:xfrm>
            <a:off x="1312870" y="3193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45" name="ESCをタッチしてbreak（ブレイク）"/>
          <p:cNvSpPr txBox="1"/>
          <p:nvPr/>
        </p:nvSpPr>
        <p:spPr>
          <a:xfrm>
            <a:off x="453158" y="413975"/>
            <a:ext cx="107391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ESCをタッチしてbreak（ブレイク）</a:t>
            </a:r>
          </a:p>
        </p:txBody>
      </p:sp>
      <p:sp>
        <p:nvSpPr>
          <p:cNvPr id="446" name="あなたのてを、まなぶよ！"/>
          <p:cNvSpPr txBox="1"/>
          <p:nvPr/>
        </p:nvSpPr>
        <p:spPr>
          <a:xfrm>
            <a:off x="2535585" y="10495587"/>
            <a:ext cx="9693475" cy="27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あなたのてを、まなぶよ！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25 A=(N+1)%3"/>
          <p:cNvSpPr txBox="1"/>
          <p:nvPr/>
        </p:nvSpPr>
        <p:spPr>
          <a:xfrm>
            <a:off x="1184175" y="7828645"/>
            <a:ext cx="17189650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A=(N+1)%3</a:t>
            </a:r>
          </a:p>
          <a:p>
            <a:pPr algn="l" defTabSz="821531">
              <a:lnSpc>
                <a:spcPct val="110000"/>
              </a:lnSpc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</p:txBody>
      </p:sp>
      <p:grpSp>
        <p:nvGrpSpPr>
          <p:cNvPr id="452" name="グループ"/>
          <p:cNvGrpSpPr/>
          <p:nvPr/>
        </p:nvGrpSpPr>
        <p:grpSpPr>
          <a:xfrm>
            <a:off x="14274029" y="8339005"/>
            <a:ext cx="993664" cy="1075925"/>
            <a:chOff x="0" y="0"/>
            <a:chExt cx="993662" cy="1075924"/>
          </a:xfrm>
        </p:grpSpPr>
        <p:sp>
          <p:nvSpPr>
            <p:cNvPr id="449" name="四角形"/>
            <p:cNvSpPr/>
            <p:nvPr/>
          </p:nvSpPr>
          <p:spPr>
            <a:xfrm>
              <a:off x="0" y="0"/>
              <a:ext cx="993663" cy="10759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50" name="線"/>
            <p:cNvSpPr/>
            <p:nvPr/>
          </p:nvSpPr>
          <p:spPr>
            <a:xfrm flipH="1" flipV="1">
              <a:off x="141299" y="726574"/>
              <a:ext cx="614942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  <p:sp>
          <p:nvSpPr>
            <p:cNvPr id="451" name="線"/>
            <p:cNvSpPr/>
            <p:nvPr/>
          </p:nvSpPr>
          <p:spPr>
            <a:xfrm flipH="1">
              <a:off x="726649" y="292023"/>
              <a:ext cx="3249" cy="47553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endParaRPr/>
            </a:p>
          </p:txBody>
        </p:sp>
      </p:grpSp>
      <p:graphicFrame>
        <p:nvGraphicFramePr>
          <p:cNvPr id="453" name="表1"/>
          <p:cNvGraphicFramePr/>
          <p:nvPr/>
        </p:nvGraphicFramePr>
        <p:xfrm>
          <a:off x="17163273" y="1643985"/>
          <a:ext cx="6302357" cy="521564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1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ぐー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ちょき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548"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7000"/>
                        <a:t>ぱー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4" name="F5をタッチしてRUN"/>
          <p:cNvSpPr txBox="1"/>
          <p:nvPr/>
        </p:nvSpPr>
        <p:spPr>
          <a:xfrm>
            <a:off x="16855208" y="7652975"/>
            <a:ext cx="61290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F5をタッチしてRUN</a:t>
            </a:r>
          </a:p>
        </p:txBody>
      </p:sp>
      <p:pic>
        <p:nvPicPr>
          <p:cNvPr id="45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609" y="89479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円形"/>
          <p:cNvSpPr/>
          <p:nvPr/>
        </p:nvSpPr>
        <p:spPr>
          <a:xfrm>
            <a:off x="21175670" y="107115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pic>
        <p:nvPicPr>
          <p:cNvPr id="45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09" y="1429507"/>
            <a:ext cx="7662442" cy="4497046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円形"/>
          <p:cNvSpPr/>
          <p:nvPr/>
        </p:nvSpPr>
        <p:spPr>
          <a:xfrm>
            <a:off x="1312870" y="3193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endParaRPr/>
          </a:p>
        </p:txBody>
      </p:sp>
      <p:sp>
        <p:nvSpPr>
          <p:cNvPr id="459" name="ESCをタッチしてbreak（ブレイク）"/>
          <p:cNvSpPr txBox="1"/>
          <p:nvPr/>
        </p:nvSpPr>
        <p:spPr>
          <a:xfrm>
            <a:off x="453158" y="413975"/>
            <a:ext cx="107391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ESCをタッチしてbreak（ブレイク）</a:t>
            </a:r>
          </a:p>
        </p:txBody>
      </p:sp>
      <p:sp>
        <p:nvSpPr>
          <p:cNvPr id="460" name="おまけ！"/>
          <p:cNvSpPr txBox="1"/>
          <p:nvPr/>
        </p:nvSpPr>
        <p:spPr>
          <a:xfrm>
            <a:off x="2535585" y="10495587"/>
            <a:ext cx="9693475" cy="27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r>
              <a:t>おまけ！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3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4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入力</a:t>
            </a:r>
          </a:p>
        </p:txBody>
      </p:sp>
      <p:sp>
        <p:nvSpPr>
          <p:cNvPr id="465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出力</a:t>
            </a:r>
          </a:p>
        </p:txBody>
      </p:sp>
      <p:sp>
        <p:nvSpPr>
          <p:cNvPr id="466" name="考える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r>
              <a:t>考える</a:t>
            </a:r>
          </a:p>
        </p:txBody>
      </p:sp>
      <p:sp>
        <p:nvSpPr>
          <p:cNvPr id="467" name="じゃんけんの手"/>
          <p:cNvSpPr txBox="1"/>
          <p:nvPr/>
        </p:nvSpPr>
        <p:spPr>
          <a:xfrm>
            <a:off x="3660309" y="8809376"/>
            <a:ext cx="4581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じゃんけんの手</a:t>
            </a:r>
          </a:p>
        </p:txBody>
      </p:sp>
      <p:sp>
        <p:nvSpPr>
          <p:cNvPr id="468" name="じゃんけんの手"/>
          <p:cNvSpPr txBox="1"/>
          <p:nvPr/>
        </p:nvSpPr>
        <p:spPr>
          <a:xfrm>
            <a:off x="16410438" y="8809376"/>
            <a:ext cx="4581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じゃんけんの手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高度なAIはどうなってる？"/>
          <p:cNvSpPr txBox="1">
            <a:spLocks noGrp="1"/>
          </p:cNvSpPr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高度なAIはどうなってる？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3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4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入力</a:t>
            </a:r>
          </a:p>
        </p:txBody>
      </p:sp>
      <p:sp>
        <p:nvSpPr>
          <p:cNvPr id="475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出力</a:t>
            </a:r>
          </a:p>
        </p:txBody>
      </p:sp>
      <p:sp>
        <p:nvSpPr>
          <p:cNvPr id="476" name="考える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r>
              <a:t>考える</a:t>
            </a:r>
          </a:p>
        </p:txBody>
      </p:sp>
      <p:sp>
        <p:nvSpPr>
          <p:cNvPr id="477" name="画像"/>
          <p:cNvSpPr txBox="1"/>
          <p:nvPr/>
        </p:nvSpPr>
        <p:spPr>
          <a:xfrm>
            <a:off x="5238284" y="88093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画像</a:t>
            </a:r>
          </a:p>
        </p:txBody>
      </p:sp>
      <p:sp>
        <p:nvSpPr>
          <p:cNvPr id="478" name="名前"/>
          <p:cNvSpPr txBox="1"/>
          <p:nvPr/>
        </p:nvSpPr>
        <p:spPr>
          <a:xfrm>
            <a:off x="17720140" y="88093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名前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https://ss.sabae.cc/1288.html"/>
          <p:cNvSpPr txBox="1"/>
          <p:nvPr/>
        </p:nvSpPr>
        <p:spPr>
          <a:xfrm>
            <a:off x="2303261" y="12433300"/>
            <a:ext cx="95872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https://ss.sabae.cc/1288.html</a:t>
            </a:r>
          </a:p>
        </p:txBody>
      </p:sp>
      <p:pic>
        <p:nvPicPr>
          <p:cNvPr id="48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50" y="88900"/>
            <a:ext cx="12386452" cy="11817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700" y="1743540"/>
            <a:ext cx="9043740" cy="9043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8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9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0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491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492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tificial Intelligence…"/>
          <p:cNvSpPr txBox="1">
            <a:spLocks noGrp="1"/>
          </p:cNvSpPr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Artificial Intelligence</a:t>
            </a:r>
          </a:p>
          <a:p>
            <a:pPr algn="ctr">
              <a:defRPr sz="7000" spc="-140"/>
            </a:pPr>
            <a:r>
              <a:t>アーティフィシャル インテリジェンス</a:t>
            </a:r>
          </a:p>
          <a:p>
            <a:pPr algn="ctr">
              <a:defRPr sz="7000" spc="-140"/>
            </a:pPr>
            <a:endParaRPr/>
          </a:p>
          <a:p>
            <a:pPr algn="ctr"/>
            <a:r>
              <a:t>人工知能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6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7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8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9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0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01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02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03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5" name="掛け算"/>
          <p:cNvSpPr txBox="1"/>
          <p:nvPr/>
        </p:nvSpPr>
        <p:spPr>
          <a:xfrm>
            <a:off x="4988991" y="4470444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掛け算</a:t>
            </a:r>
          </a:p>
        </p:txBody>
      </p:sp>
      <p:sp>
        <p:nvSpPr>
          <p:cNvPr id="506" name="掛け算"/>
          <p:cNvSpPr txBox="1"/>
          <p:nvPr/>
        </p:nvSpPr>
        <p:spPr>
          <a:xfrm>
            <a:off x="4988991" y="828082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掛け算</a:t>
            </a:r>
          </a:p>
        </p:txBody>
      </p:sp>
      <p:sp>
        <p:nvSpPr>
          <p:cNvPr id="507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足し算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3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4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5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16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17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18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9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0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x0.5</a:t>
            </a:r>
          </a:p>
        </p:txBody>
      </p:sp>
      <p:sp>
        <p:nvSpPr>
          <p:cNvPr id="521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x-0.5</a:t>
            </a:r>
          </a:p>
        </p:txBody>
      </p:sp>
      <p:sp>
        <p:nvSpPr>
          <p:cNvPr id="522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足し算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7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8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9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0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31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32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33" name="1"/>
          <p:cNvSpPr txBox="1"/>
          <p:nvPr/>
        </p:nvSpPr>
        <p:spPr>
          <a:xfrm>
            <a:off x="3922965" y="4972865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34" name="-1"/>
          <p:cNvSpPr txBox="1"/>
          <p:nvPr/>
        </p:nvSpPr>
        <p:spPr>
          <a:xfrm>
            <a:off x="3779698" y="8977070"/>
            <a:ext cx="8001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-1</a:t>
            </a:r>
          </a:p>
        </p:txBody>
      </p:sp>
      <p:sp>
        <p:nvSpPr>
          <p:cNvPr id="535" name="1"/>
          <p:cNvSpPr txBox="1"/>
          <p:nvPr/>
        </p:nvSpPr>
        <p:spPr>
          <a:xfrm>
            <a:off x="20281409" y="7022999"/>
            <a:ext cx="57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36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7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8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x0.5</a:t>
            </a:r>
          </a:p>
        </p:txBody>
      </p:sp>
      <p:sp>
        <p:nvSpPr>
          <p:cNvPr id="539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x-0.5</a:t>
            </a:r>
          </a:p>
        </p:txBody>
      </p:sp>
      <p:sp>
        <p:nvSpPr>
          <p:cNvPr id="540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足し算</a:t>
            </a:r>
          </a:p>
        </p:txBody>
      </p:sp>
      <p:sp>
        <p:nvSpPr>
          <p:cNvPr id="541" name="耳がとがっていて、活動量少ない"/>
          <p:cNvSpPr txBox="1"/>
          <p:nvPr/>
        </p:nvSpPr>
        <p:spPr>
          <a:xfrm>
            <a:off x="332712" y="875175"/>
            <a:ext cx="190658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耳がとがっていて、活動量少ない</a:t>
            </a:r>
          </a:p>
        </p:txBody>
      </p:sp>
      <p:sp>
        <p:nvSpPr>
          <p:cNvPr id="542" name="猫っぽい！"/>
          <p:cNvSpPr txBox="1"/>
          <p:nvPr/>
        </p:nvSpPr>
        <p:spPr>
          <a:xfrm>
            <a:off x="17716345" y="11438429"/>
            <a:ext cx="650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猫っぽい！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7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8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9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0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51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52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53" name="0"/>
          <p:cNvSpPr txBox="1"/>
          <p:nvPr/>
        </p:nvSpPr>
        <p:spPr>
          <a:xfrm>
            <a:off x="3922965" y="4972865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54" name="-1"/>
          <p:cNvSpPr txBox="1"/>
          <p:nvPr/>
        </p:nvSpPr>
        <p:spPr>
          <a:xfrm>
            <a:off x="3779698" y="8977070"/>
            <a:ext cx="80010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-1</a:t>
            </a:r>
          </a:p>
        </p:txBody>
      </p:sp>
      <p:sp>
        <p:nvSpPr>
          <p:cNvPr id="555" name="0.5"/>
          <p:cNvSpPr txBox="1"/>
          <p:nvPr/>
        </p:nvSpPr>
        <p:spPr>
          <a:xfrm>
            <a:off x="19996611" y="7022999"/>
            <a:ext cx="114236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0.5</a:t>
            </a:r>
          </a:p>
        </p:txBody>
      </p:sp>
      <p:sp>
        <p:nvSpPr>
          <p:cNvPr id="556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x0.5</a:t>
            </a:r>
          </a:p>
        </p:txBody>
      </p:sp>
      <p:sp>
        <p:nvSpPr>
          <p:cNvPr id="559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x-0.5</a:t>
            </a:r>
          </a:p>
        </p:txBody>
      </p:sp>
      <p:sp>
        <p:nvSpPr>
          <p:cNvPr id="560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足し算</a:t>
            </a:r>
          </a:p>
        </p:txBody>
      </p:sp>
      <p:sp>
        <p:nvSpPr>
          <p:cNvPr id="561" name="耳がとがって少、活動量少ない"/>
          <p:cNvSpPr txBox="1"/>
          <p:nvPr/>
        </p:nvSpPr>
        <p:spPr>
          <a:xfrm>
            <a:off x="450350" y="831841"/>
            <a:ext cx="178974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耳がとがって少、活動量少ない</a:t>
            </a:r>
          </a:p>
        </p:txBody>
      </p:sp>
      <p:sp>
        <p:nvSpPr>
          <p:cNvPr id="562" name="猫かな？"/>
          <p:cNvSpPr txBox="1"/>
          <p:nvPr/>
        </p:nvSpPr>
        <p:spPr>
          <a:xfrm>
            <a:off x="18351345" y="11438429"/>
            <a:ext cx="523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猫かな？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6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7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8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0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71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72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73" name="0"/>
          <p:cNvSpPr txBox="1"/>
          <p:nvPr/>
        </p:nvSpPr>
        <p:spPr>
          <a:xfrm>
            <a:off x="3922965" y="4972865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4" name="1"/>
          <p:cNvSpPr txBox="1"/>
          <p:nvPr/>
        </p:nvSpPr>
        <p:spPr>
          <a:xfrm>
            <a:off x="3893363" y="8977070"/>
            <a:ext cx="57277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75" name="-0.5"/>
          <p:cNvSpPr txBox="1"/>
          <p:nvPr/>
        </p:nvSpPr>
        <p:spPr>
          <a:xfrm>
            <a:off x="19882946" y="7022999"/>
            <a:ext cx="136969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-0.5</a:t>
            </a:r>
          </a:p>
        </p:txBody>
      </p:sp>
      <p:sp>
        <p:nvSpPr>
          <p:cNvPr id="576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7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8" name="x0.5"/>
          <p:cNvSpPr txBox="1"/>
          <p:nvPr/>
        </p:nvSpPr>
        <p:spPr>
          <a:xfrm>
            <a:off x="5277916" y="4470444"/>
            <a:ext cx="148272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x0.5</a:t>
            </a:r>
          </a:p>
        </p:txBody>
      </p:sp>
      <p:sp>
        <p:nvSpPr>
          <p:cNvPr id="579" name="x-0.5"/>
          <p:cNvSpPr txBox="1"/>
          <p:nvPr/>
        </p:nvSpPr>
        <p:spPr>
          <a:xfrm>
            <a:off x="5164251" y="8280828"/>
            <a:ext cx="17100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x-0.5</a:t>
            </a:r>
          </a:p>
        </p:txBody>
      </p:sp>
      <p:sp>
        <p:nvSpPr>
          <p:cNvPr id="580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足し算</a:t>
            </a:r>
          </a:p>
        </p:txBody>
      </p:sp>
      <p:sp>
        <p:nvSpPr>
          <p:cNvPr id="581" name="耳がとがって少、活動的"/>
          <p:cNvSpPr txBox="1"/>
          <p:nvPr/>
        </p:nvSpPr>
        <p:spPr>
          <a:xfrm>
            <a:off x="636438" y="875175"/>
            <a:ext cx="140874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耳がとがって少、活動的</a:t>
            </a:r>
          </a:p>
        </p:txBody>
      </p:sp>
      <p:sp>
        <p:nvSpPr>
          <p:cNvPr id="582" name="猫じゃなさそう"/>
          <p:cNvSpPr txBox="1"/>
          <p:nvPr/>
        </p:nvSpPr>
        <p:spPr>
          <a:xfrm>
            <a:off x="14972991" y="11635871"/>
            <a:ext cx="904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猫じゃなさそう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6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7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8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9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0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591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592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593" name="?"/>
          <p:cNvSpPr txBox="1"/>
          <p:nvPr/>
        </p:nvSpPr>
        <p:spPr>
          <a:xfrm>
            <a:off x="3950270" y="4972865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594" name="?"/>
          <p:cNvSpPr txBox="1"/>
          <p:nvPr/>
        </p:nvSpPr>
        <p:spPr>
          <a:xfrm>
            <a:off x="3920668" y="8977070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595" name="?"/>
          <p:cNvSpPr txBox="1"/>
          <p:nvPr/>
        </p:nvSpPr>
        <p:spPr>
          <a:xfrm>
            <a:off x="20308714" y="7022999"/>
            <a:ext cx="5181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596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7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8" name="x？"/>
          <p:cNvSpPr txBox="1"/>
          <p:nvPr/>
        </p:nvSpPr>
        <p:spPr>
          <a:xfrm>
            <a:off x="5064696" y="3436011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r>
              <a:t>x？</a:t>
            </a:r>
          </a:p>
        </p:txBody>
      </p:sp>
      <p:sp>
        <p:nvSpPr>
          <p:cNvPr id="599" name="x？"/>
          <p:cNvSpPr txBox="1"/>
          <p:nvPr/>
        </p:nvSpPr>
        <p:spPr>
          <a:xfrm>
            <a:off x="5064696" y="7525135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r>
              <a:t>x？</a:t>
            </a:r>
          </a:p>
        </p:txBody>
      </p:sp>
      <p:sp>
        <p:nvSpPr>
          <p:cNvPr id="600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足し算</a:t>
            </a:r>
          </a:p>
        </p:txBody>
      </p:sp>
      <p:sp>
        <p:nvSpPr>
          <p:cNvPr id="601" name="たくさん見て、パラメータを調整する"/>
          <p:cNvSpPr txBox="1"/>
          <p:nvPr/>
        </p:nvSpPr>
        <p:spPr>
          <a:xfrm>
            <a:off x="369680" y="713849"/>
            <a:ext cx="216439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たくさん見て、パラメータを調整する</a:t>
            </a:r>
          </a:p>
        </p:txBody>
      </p:sp>
      <p:sp>
        <p:nvSpPr>
          <p:cNvPr id="602" name="これが学習"/>
          <p:cNvSpPr txBox="1"/>
          <p:nvPr/>
        </p:nvSpPr>
        <p:spPr>
          <a:xfrm>
            <a:off x="17315006" y="11635871"/>
            <a:ext cx="650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これが学習</a:t>
            </a:r>
          </a:p>
        </p:txBody>
      </p:sp>
      <p:sp>
        <p:nvSpPr>
          <p:cNvPr id="603" name="パラメーター"/>
          <p:cNvSpPr txBox="1"/>
          <p:nvPr/>
        </p:nvSpPr>
        <p:spPr>
          <a:xfrm>
            <a:off x="9627424" y="3753510"/>
            <a:ext cx="39401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パラメーター</a:t>
            </a:r>
          </a:p>
        </p:txBody>
      </p:sp>
      <p:sp>
        <p:nvSpPr>
          <p:cNvPr id="604" name="線"/>
          <p:cNvSpPr/>
          <p:nvPr/>
        </p:nvSpPr>
        <p:spPr>
          <a:xfrm flipH="1">
            <a:off x="7097536" y="4137852"/>
            <a:ext cx="2106296" cy="1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線"/>
          <p:cNvSpPr/>
          <p:nvPr/>
        </p:nvSpPr>
        <p:spPr>
          <a:xfrm flipH="1">
            <a:off x="6959697" y="4264851"/>
            <a:ext cx="2371135" cy="3675328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8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9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0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1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2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3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4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5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6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7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8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9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0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1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3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4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5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状況1</a:t>
            </a:r>
          </a:p>
        </p:txBody>
      </p:sp>
      <p:sp>
        <p:nvSpPr>
          <p:cNvPr id="626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状況2</a:t>
            </a:r>
          </a:p>
        </p:txBody>
      </p:sp>
      <p:sp>
        <p:nvSpPr>
          <p:cNvPr id="627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答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0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1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4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6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7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8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9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0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1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2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3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4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6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7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状況1</a:t>
            </a:r>
          </a:p>
        </p:txBody>
      </p:sp>
      <p:sp>
        <p:nvSpPr>
          <p:cNvPr id="648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状況2</a:t>
            </a:r>
          </a:p>
        </p:txBody>
      </p:sp>
      <p:sp>
        <p:nvSpPr>
          <p:cNvPr id="649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答</a:t>
            </a:r>
          </a:p>
        </p:txBody>
      </p:sp>
      <p:sp>
        <p:nvSpPr>
          <p:cNvPr id="650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入力層</a:t>
            </a:r>
          </a:p>
        </p:txBody>
      </p:sp>
      <p:sp>
        <p:nvSpPr>
          <p:cNvPr id="651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中間層</a:t>
            </a:r>
          </a:p>
        </p:txBody>
      </p:sp>
      <p:sp>
        <p:nvSpPr>
          <p:cNvPr id="652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出力層</a:t>
            </a:r>
          </a:p>
        </p:txBody>
      </p:sp>
      <p:sp>
        <p:nvSpPr>
          <p:cNvPr id="653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円形"/>
          <p:cNvSpPr/>
          <p:nvPr/>
        </p:nvSpPr>
        <p:spPr>
          <a:xfrm>
            <a:off x="10344271" y="6724749"/>
            <a:ext cx="1472683" cy="1472684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0" name="円形"/>
          <p:cNvSpPr/>
          <p:nvPr/>
        </p:nvSpPr>
        <p:spPr>
          <a:xfrm>
            <a:off x="10344271" y="1070702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1" name="円形"/>
          <p:cNvSpPr/>
          <p:nvPr/>
        </p:nvSpPr>
        <p:spPr>
          <a:xfrm>
            <a:off x="10344271" y="2554469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2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3" name="線"/>
          <p:cNvSpPr/>
          <p:nvPr/>
        </p:nvSpPr>
        <p:spPr>
          <a:xfrm flipV="1">
            <a:off x="4984462" y="3560509"/>
            <a:ext cx="5060181" cy="173979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線"/>
          <p:cNvSpPr/>
          <p:nvPr/>
        </p:nvSpPr>
        <p:spPr>
          <a:xfrm flipV="1">
            <a:off x="4984462" y="7563845"/>
            <a:ext cx="5229351" cy="191771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5" name="線"/>
          <p:cNvSpPr/>
          <p:nvPr/>
        </p:nvSpPr>
        <p:spPr>
          <a:xfrm>
            <a:off x="14978811" y="7369513"/>
            <a:ext cx="4660788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6" name="線"/>
          <p:cNvSpPr/>
          <p:nvPr/>
        </p:nvSpPr>
        <p:spPr>
          <a:xfrm>
            <a:off x="4984462" y="5262889"/>
            <a:ext cx="5311267" cy="218514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7" name="線"/>
          <p:cNvSpPr/>
          <p:nvPr/>
        </p:nvSpPr>
        <p:spPr>
          <a:xfrm>
            <a:off x="4984462" y="9494944"/>
            <a:ext cx="5206617" cy="189411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8" name="線"/>
          <p:cNvSpPr/>
          <p:nvPr/>
        </p:nvSpPr>
        <p:spPr>
          <a:xfrm>
            <a:off x="14722744" y="3151448"/>
            <a:ext cx="4940131" cy="40893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9" name="線"/>
          <p:cNvSpPr/>
          <p:nvPr/>
        </p:nvSpPr>
        <p:spPr>
          <a:xfrm flipV="1">
            <a:off x="5035262" y="3656220"/>
            <a:ext cx="5224365" cy="582602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0" name="線"/>
          <p:cNvSpPr/>
          <p:nvPr/>
        </p:nvSpPr>
        <p:spPr>
          <a:xfrm>
            <a:off x="5035384" y="5339450"/>
            <a:ext cx="5168730" cy="58603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1" name="線"/>
          <p:cNvSpPr/>
          <p:nvPr/>
        </p:nvSpPr>
        <p:spPr>
          <a:xfrm flipV="1">
            <a:off x="14942748" y="7411857"/>
            <a:ext cx="4761057" cy="394802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2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4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5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状況1</a:t>
            </a:r>
          </a:p>
        </p:txBody>
      </p:sp>
      <p:sp>
        <p:nvSpPr>
          <p:cNvPr id="676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状況2</a:t>
            </a:r>
          </a:p>
        </p:txBody>
      </p:sp>
      <p:sp>
        <p:nvSpPr>
          <p:cNvPr id="677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答</a:t>
            </a:r>
          </a:p>
        </p:txBody>
      </p:sp>
      <p:sp>
        <p:nvSpPr>
          <p:cNvPr id="678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入力層</a:t>
            </a:r>
          </a:p>
        </p:txBody>
      </p:sp>
      <p:sp>
        <p:nvSpPr>
          <p:cNvPr id="679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中間層</a:t>
            </a:r>
          </a:p>
        </p:txBody>
      </p:sp>
      <p:sp>
        <p:nvSpPr>
          <p:cNvPr id="680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出力層</a:t>
            </a:r>
          </a:p>
        </p:txBody>
      </p:sp>
      <p:sp>
        <p:nvSpPr>
          <p:cNvPr id="681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2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3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4" name="円形"/>
          <p:cNvSpPr/>
          <p:nvPr/>
        </p:nvSpPr>
        <p:spPr>
          <a:xfrm>
            <a:off x="13314274" y="6738247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5" name="円形"/>
          <p:cNvSpPr/>
          <p:nvPr/>
        </p:nvSpPr>
        <p:spPr>
          <a:xfrm>
            <a:off x="13314274" y="1072052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6" name="円形"/>
          <p:cNvSpPr/>
          <p:nvPr/>
        </p:nvSpPr>
        <p:spPr>
          <a:xfrm>
            <a:off x="13314274" y="2567966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7" name="線"/>
          <p:cNvSpPr/>
          <p:nvPr/>
        </p:nvSpPr>
        <p:spPr>
          <a:xfrm>
            <a:off x="11864332" y="3302147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8" name="線"/>
          <p:cNvSpPr/>
          <p:nvPr/>
        </p:nvSpPr>
        <p:spPr>
          <a:xfrm>
            <a:off x="11896525" y="7474588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9" name="線"/>
          <p:cNvSpPr/>
          <p:nvPr/>
        </p:nvSpPr>
        <p:spPr>
          <a:xfrm>
            <a:off x="11902154" y="11456863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0" name="線"/>
          <p:cNvSpPr/>
          <p:nvPr/>
        </p:nvSpPr>
        <p:spPr>
          <a:xfrm>
            <a:off x="11885256" y="3406402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1" name="線"/>
          <p:cNvSpPr/>
          <p:nvPr/>
        </p:nvSpPr>
        <p:spPr>
          <a:xfrm>
            <a:off x="11864920" y="323873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2" name="線"/>
          <p:cNvSpPr/>
          <p:nvPr/>
        </p:nvSpPr>
        <p:spPr>
          <a:xfrm>
            <a:off x="12012551" y="7452545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3" name="線"/>
          <p:cNvSpPr/>
          <p:nvPr/>
        </p:nvSpPr>
        <p:spPr>
          <a:xfrm flipV="1">
            <a:off x="11888257" y="725459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4" name="線"/>
          <p:cNvSpPr/>
          <p:nvPr/>
        </p:nvSpPr>
        <p:spPr>
          <a:xfrm flipV="1">
            <a:off x="11940583" y="3331132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5" name="線"/>
          <p:cNvSpPr/>
          <p:nvPr/>
        </p:nvSpPr>
        <p:spPr>
          <a:xfrm flipV="1">
            <a:off x="11815809" y="3533401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8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円形"/>
          <p:cNvSpPr/>
          <p:nvPr/>
        </p:nvSpPr>
        <p:spPr>
          <a:xfrm>
            <a:off x="8893824" y="6762849"/>
            <a:ext cx="1472683" cy="1472684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0" name="円形"/>
          <p:cNvSpPr/>
          <p:nvPr/>
        </p:nvSpPr>
        <p:spPr>
          <a:xfrm>
            <a:off x="8893824" y="1074512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1" name="円形"/>
          <p:cNvSpPr/>
          <p:nvPr/>
        </p:nvSpPr>
        <p:spPr>
          <a:xfrm>
            <a:off x="8893824" y="2592569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2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線"/>
          <p:cNvSpPr/>
          <p:nvPr/>
        </p:nvSpPr>
        <p:spPr>
          <a:xfrm flipV="1">
            <a:off x="4844762" y="3434564"/>
            <a:ext cx="4002839" cy="186574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4" name="線"/>
          <p:cNvSpPr/>
          <p:nvPr/>
        </p:nvSpPr>
        <p:spPr>
          <a:xfrm flipV="1">
            <a:off x="4844762" y="7508306"/>
            <a:ext cx="3975658" cy="197325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5" name="線"/>
          <p:cNvSpPr/>
          <p:nvPr/>
        </p:nvSpPr>
        <p:spPr>
          <a:xfrm flipV="1">
            <a:off x="16256159" y="7369513"/>
            <a:ext cx="3243741" cy="13430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6" name="線"/>
          <p:cNvSpPr/>
          <p:nvPr/>
        </p:nvSpPr>
        <p:spPr>
          <a:xfrm>
            <a:off x="4844762" y="5262889"/>
            <a:ext cx="4088940" cy="225564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7" name="線"/>
          <p:cNvSpPr/>
          <p:nvPr/>
        </p:nvSpPr>
        <p:spPr>
          <a:xfrm>
            <a:off x="4844762" y="9494945"/>
            <a:ext cx="3955993" cy="188471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8" name="線"/>
          <p:cNvSpPr/>
          <p:nvPr/>
        </p:nvSpPr>
        <p:spPr>
          <a:xfrm>
            <a:off x="16200759" y="3155476"/>
            <a:ext cx="3322416" cy="408534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9" name="線"/>
          <p:cNvSpPr/>
          <p:nvPr/>
        </p:nvSpPr>
        <p:spPr>
          <a:xfrm flipV="1">
            <a:off x="4895562" y="3537277"/>
            <a:ext cx="4021989" cy="594496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0" name="線"/>
          <p:cNvSpPr/>
          <p:nvPr/>
        </p:nvSpPr>
        <p:spPr>
          <a:xfrm>
            <a:off x="4895683" y="5339451"/>
            <a:ext cx="4006452" cy="602151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1" name="線"/>
          <p:cNvSpPr/>
          <p:nvPr/>
        </p:nvSpPr>
        <p:spPr>
          <a:xfrm flipV="1">
            <a:off x="16282062" y="7411857"/>
            <a:ext cx="3282043" cy="390966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2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3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4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5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状況1</a:t>
            </a:r>
          </a:p>
        </p:txBody>
      </p:sp>
      <p:sp>
        <p:nvSpPr>
          <p:cNvPr id="716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状況2</a:t>
            </a:r>
          </a:p>
        </p:txBody>
      </p:sp>
      <p:sp>
        <p:nvSpPr>
          <p:cNvPr id="717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答</a:t>
            </a:r>
          </a:p>
        </p:txBody>
      </p:sp>
      <p:sp>
        <p:nvSpPr>
          <p:cNvPr id="718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入力層</a:t>
            </a:r>
          </a:p>
        </p:txBody>
      </p:sp>
      <p:sp>
        <p:nvSpPr>
          <p:cNvPr id="719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中間層</a:t>
            </a:r>
          </a:p>
        </p:txBody>
      </p:sp>
      <p:sp>
        <p:nvSpPr>
          <p:cNvPr id="720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出力層</a:t>
            </a:r>
          </a:p>
        </p:txBody>
      </p:sp>
      <p:sp>
        <p:nvSpPr>
          <p:cNvPr id="721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2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3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4" name="円形"/>
          <p:cNvSpPr/>
          <p:nvPr/>
        </p:nvSpPr>
        <p:spPr>
          <a:xfrm>
            <a:off x="11863827" y="6776347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5" name="円形"/>
          <p:cNvSpPr/>
          <p:nvPr/>
        </p:nvSpPr>
        <p:spPr>
          <a:xfrm>
            <a:off x="11863827" y="1075862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6" name="円形"/>
          <p:cNvSpPr/>
          <p:nvPr/>
        </p:nvSpPr>
        <p:spPr>
          <a:xfrm>
            <a:off x="11863827" y="2606066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7" name="線"/>
          <p:cNvSpPr/>
          <p:nvPr/>
        </p:nvSpPr>
        <p:spPr>
          <a:xfrm>
            <a:off x="10413885" y="3340247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8" name="線"/>
          <p:cNvSpPr/>
          <p:nvPr/>
        </p:nvSpPr>
        <p:spPr>
          <a:xfrm>
            <a:off x="10446077" y="7512688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9" name="線"/>
          <p:cNvSpPr/>
          <p:nvPr/>
        </p:nvSpPr>
        <p:spPr>
          <a:xfrm>
            <a:off x="10451707" y="11494963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線"/>
          <p:cNvSpPr/>
          <p:nvPr/>
        </p:nvSpPr>
        <p:spPr>
          <a:xfrm>
            <a:off x="10434809" y="3444502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1" name="線"/>
          <p:cNvSpPr/>
          <p:nvPr/>
        </p:nvSpPr>
        <p:spPr>
          <a:xfrm>
            <a:off x="10414473" y="327683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2" name="線"/>
          <p:cNvSpPr/>
          <p:nvPr/>
        </p:nvSpPr>
        <p:spPr>
          <a:xfrm>
            <a:off x="10562104" y="7490645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3" name="線"/>
          <p:cNvSpPr/>
          <p:nvPr/>
        </p:nvSpPr>
        <p:spPr>
          <a:xfrm flipV="1">
            <a:off x="10437810" y="729269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4" name="線"/>
          <p:cNvSpPr/>
          <p:nvPr/>
        </p:nvSpPr>
        <p:spPr>
          <a:xfrm flipV="1">
            <a:off x="10490136" y="336923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5" name="線"/>
          <p:cNvSpPr/>
          <p:nvPr/>
        </p:nvSpPr>
        <p:spPr>
          <a:xfrm flipV="1">
            <a:off x="10365362" y="3571501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6" name="円形"/>
          <p:cNvSpPr/>
          <p:nvPr/>
        </p:nvSpPr>
        <p:spPr>
          <a:xfrm>
            <a:off x="14847893" y="668909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7" name="円形"/>
          <p:cNvSpPr/>
          <p:nvPr/>
        </p:nvSpPr>
        <p:spPr>
          <a:xfrm>
            <a:off x="14847893" y="1067136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8" name="円形"/>
          <p:cNvSpPr/>
          <p:nvPr/>
        </p:nvSpPr>
        <p:spPr>
          <a:xfrm>
            <a:off x="14847893" y="2518811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9" name="線"/>
          <p:cNvSpPr/>
          <p:nvPr/>
        </p:nvSpPr>
        <p:spPr>
          <a:xfrm>
            <a:off x="13397952" y="3252992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0" name="線"/>
          <p:cNvSpPr/>
          <p:nvPr/>
        </p:nvSpPr>
        <p:spPr>
          <a:xfrm>
            <a:off x="13430144" y="7425434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1" name="線"/>
          <p:cNvSpPr/>
          <p:nvPr/>
        </p:nvSpPr>
        <p:spPr>
          <a:xfrm>
            <a:off x="13435773" y="11407709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2" name="線"/>
          <p:cNvSpPr/>
          <p:nvPr/>
        </p:nvSpPr>
        <p:spPr>
          <a:xfrm>
            <a:off x="13418876" y="3357247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3" name="線"/>
          <p:cNvSpPr/>
          <p:nvPr/>
        </p:nvSpPr>
        <p:spPr>
          <a:xfrm>
            <a:off x="13398540" y="318957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4" name="線"/>
          <p:cNvSpPr/>
          <p:nvPr/>
        </p:nvSpPr>
        <p:spPr>
          <a:xfrm>
            <a:off x="13546171" y="740339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5" name="線"/>
          <p:cNvSpPr/>
          <p:nvPr/>
        </p:nvSpPr>
        <p:spPr>
          <a:xfrm flipV="1">
            <a:off x="13421878" y="720544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6" name="線"/>
          <p:cNvSpPr/>
          <p:nvPr/>
        </p:nvSpPr>
        <p:spPr>
          <a:xfrm flipV="1">
            <a:off x="13474203" y="3281978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7" name="線"/>
          <p:cNvSpPr/>
          <p:nvPr/>
        </p:nvSpPr>
        <p:spPr>
          <a:xfrm flipV="1">
            <a:off x="13349429" y="3484247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そもそも、知能って何？…"/>
          <p:cNvSpPr txBox="1">
            <a:spLocks noGrp="1"/>
          </p:cNvSpPr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そもそも、知能って何？</a:t>
            </a:r>
          </a:p>
          <a:p>
            <a:pPr algn="ctr"/>
            <a:endParaRPr/>
          </a:p>
          <a:p>
            <a:pPr algn="ctr"/>
            <a:r>
              <a:t>検索してみよう！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0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1" name="円形"/>
          <p:cNvSpPr/>
          <p:nvPr/>
        </p:nvSpPr>
        <p:spPr>
          <a:xfrm>
            <a:off x="8893824" y="6762849"/>
            <a:ext cx="1472683" cy="1472684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2" name="円形"/>
          <p:cNvSpPr/>
          <p:nvPr/>
        </p:nvSpPr>
        <p:spPr>
          <a:xfrm>
            <a:off x="8893824" y="1074512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3" name="円形"/>
          <p:cNvSpPr/>
          <p:nvPr/>
        </p:nvSpPr>
        <p:spPr>
          <a:xfrm>
            <a:off x="8893824" y="2592569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4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5" name="線"/>
          <p:cNvSpPr/>
          <p:nvPr/>
        </p:nvSpPr>
        <p:spPr>
          <a:xfrm flipV="1">
            <a:off x="4844762" y="3434564"/>
            <a:ext cx="4002839" cy="186574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6" name="線"/>
          <p:cNvSpPr/>
          <p:nvPr/>
        </p:nvSpPr>
        <p:spPr>
          <a:xfrm flipV="1">
            <a:off x="4844762" y="7508306"/>
            <a:ext cx="3975658" cy="197325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7" name="線"/>
          <p:cNvSpPr/>
          <p:nvPr/>
        </p:nvSpPr>
        <p:spPr>
          <a:xfrm flipV="1">
            <a:off x="16256159" y="7369513"/>
            <a:ext cx="3243741" cy="13430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8" name="線"/>
          <p:cNvSpPr/>
          <p:nvPr/>
        </p:nvSpPr>
        <p:spPr>
          <a:xfrm>
            <a:off x="4844762" y="5262889"/>
            <a:ext cx="4088940" cy="225564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9" name="線"/>
          <p:cNvSpPr/>
          <p:nvPr/>
        </p:nvSpPr>
        <p:spPr>
          <a:xfrm>
            <a:off x="4844762" y="9494945"/>
            <a:ext cx="3955993" cy="188471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0" name="線"/>
          <p:cNvSpPr/>
          <p:nvPr/>
        </p:nvSpPr>
        <p:spPr>
          <a:xfrm>
            <a:off x="16200759" y="3155476"/>
            <a:ext cx="3322416" cy="408534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1" name="線"/>
          <p:cNvSpPr/>
          <p:nvPr/>
        </p:nvSpPr>
        <p:spPr>
          <a:xfrm flipV="1">
            <a:off x="4895562" y="3537277"/>
            <a:ext cx="4021989" cy="594496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2" name="線"/>
          <p:cNvSpPr/>
          <p:nvPr/>
        </p:nvSpPr>
        <p:spPr>
          <a:xfrm>
            <a:off x="4895683" y="5339451"/>
            <a:ext cx="4006452" cy="602151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3" name="線"/>
          <p:cNvSpPr/>
          <p:nvPr/>
        </p:nvSpPr>
        <p:spPr>
          <a:xfrm flipV="1">
            <a:off x="16282062" y="7411857"/>
            <a:ext cx="3282043" cy="390966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4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状況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状況1</a:t>
            </a:r>
          </a:p>
        </p:txBody>
      </p:sp>
      <p:sp>
        <p:nvSpPr>
          <p:cNvPr id="768" name="状況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状況2</a:t>
            </a:r>
          </a:p>
        </p:txBody>
      </p:sp>
      <p:sp>
        <p:nvSpPr>
          <p:cNvPr id="769" name="答"/>
          <p:cNvSpPr txBox="1"/>
          <p:nvPr/>
        </p:nvSpPr>
        <p:spPr>
          <a:xfrm>
            <a:off x="22860172" y="6984899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答</a:t>
            </a:r>
          </a:p>
        </p:txBody>
      </p:sp>
      <p:sp>
        <p:nvSpPr>
          <p:cNvPr id="770" name="入力層"/>
          <p:cNvSpPr txBox="1"/>
          <p:nvPr/>
        </p:nvSpPr>
        <p:spPr>
          <a:xfrm>
            <a:off x="3179062" y="71009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入力層</a:t>
            </a:r>
          </a:p>
        </p:txBody>
      </p:sp>
      <p:sp>
        <p:nvSpPr>
          <p:cNvPr id="771" name="中間層"/>
          <p:cNvSpPr txBox="1"/>
          <p:nvPr/>
        </p:nvSpPr>
        <p:spPr>
          <a:xfrm>
            <a:off x="11377612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中間層</a:t>
            </a:r>
          </a:p>
        </p:txBody>
      </p:sp>
      <p:sp>
        <p:nvSpPr>
          <p:cNvPr id="772" name="出力層"/>
          <p:cNvSpPr txBox="1"/>
          <p:nvPr/>
        </p:nvSpPr>
        <p:spPr>
          <a:xfrm>
            <a:off x="19193724" y="584287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出力層</a:t>
            </a:r>
          </a:p>
        </p:txBody>
      </p:sp>
      <p:sp>
        <p:nvSpPr>
          <p:cNvPr id="773" name="角丸四角形"/>
          <p:cNvSpPr/>
          <p:nvPr/>
        </p:nvSpPr>
        <p:spPr>
          <a:xfrm>
            <a:off x="2357269" y="1762537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4" name="角丸四角形"/>
          <p:cNvSpPr/>
          <p:nvPr/>
        </p:nvSpPr>
        <p:spPr>
          <a:xfrm>
            <a:off x="8525018" y="1720114"/>
            <a:ext cx="8081191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8" y="0"/>
                </a:moveTo>
                <a:lnTo>
                  <a:pt x="4312" y="0"/>
                </a:lnTo>
                <a:cubicBezTo>
                  <a:pt x="3046" y="0"/>
                  <a:pt x="2287" y="0"/>
                  <a:pt x="1781" y="151"/>
                </a:cubicBezTo>
                <a:cubicBezTo>
                  <a:pt x="1052" y="341"/>
                  <a:pt x="477" y="752"/>
                  <a:pt x="211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211" y="20326"/>
                </a:cubicBezTo>
                <a:cubicBezTo>
                  <a:pt x="477" y="20848"/>
                  <a:pt x="1052" y="21259"/>
                  <a:pt x="1781" y="21449"/>
                </a:cubicBezTo>
                <a:cubicBezTo>
                  <a:pt x="2287" y="21600"/>
                  <a:pt x="3046" y="21600"/>
                  <a:pt x="4312" y="21600"/>
                </a:cubicBezTo>
                <a:lnTo>
                  <a:pt x="17288" y="21600"/>
                </a:lnTo>
                <a:cubicBezTo>
                  <a:pt x="18554" y="21600"/>
                  <a:pt x="19313" y="21600"/>
                  <a:pt x="19819" y="21449"/>
                </a:cubicBezTo>
                <a:cubicBezTo>
                  <a:pt x="20548" y="21259"/>
                  <a:pt x="21123" y="20848"/>
                  <a:pt x="21389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389" y="1274"/>
                </a:cubicBezTo>
                <a:cubicBezTo>
                  <a:pt x="21123" y="752"/>
                  <a:pt x="20548" y="341"/>
                  <a:pt x="19819" y="151"/>
                </a:cubicBezTo>
                <a:cubicBezTo>
                  <a:pt x="19313" y="0"/>
                  <a:pt x="18554" y="0"/>
                  <a:pt x="17288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5" name="角丸四角形"/>
          <p:cNvSpPr/>
          <p:nvPr/>
        </p:nvSpPr>
        <p:spPr>
          <a:xfrm>
            <a:off x="18373138" y="1682031"/>
            <a:ext cx="4085392" cy="1129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71" y="0"/>
                </a:moveTo>
                <a:lnTo>
                  <a:pt x="8529" y="0"/>
                </a:lnTo>
                <a:cubicBezTo>
                  <a:pt x="6026" y="0"/>
                  <a:pt x="4524" y="0"/>
                  <a:pt x="3523" y="151"/>
                </a:cubicBezTo>
                <a:cubicBezTo>
                  <a:pt x="2080" y="341"/>
                  <a:pt x="943" y="752"/>
                  <a:pt x="418" y="1274"/>
                </a:cubicBezTo>
                <a:cubicBezTo>
                  <a:pt x="0" y="1636"/>
                  <a:pt x="0" y="2179"/>
                  <a:pt x="0" y="3084"/>
                </a:cubicBezTo>
                <a:lnTo>
                  <a:pt x="0" y="18516"/>
                </a:lnTo>
                <a:cubicBezTo>
                  <a:pt x="0" y="19421"/>
                  <a:pt x="0" y="19964"/>
                  <a:pt x="418" y="20326"/>
                </a:cubicBezTo>
                <a:cubicBezTo>
                  <a:pt x="943" y="20848"/>
                  <a:pt x="2080" y="21259"/>
                  <a:pt x="3523" y="21449"/>
                </a:cubicBezTo>
                <a:cubicBezTo>
                  <a:pt x="4524" y="21600"/>
                  <a:pt x="6026" y="21600"/>
                  <a:pt x="8529" y="21600"/>
                </a:cubicBezTo>
                <a:lnTo>
                  <a:pt x="13071" y="21600"/>
                </a:lnTo>
                <a:cubicBezTo>
                  <a:pt x="15574" y="21600"/>
                  <a:pt x="17076" y="21600"/>
                  <a:pt x="18077" y="21449"/>
                </a:cubicBezTo>
                <a:cubicBezTo>
                  <a:pt x="19520" y="21259"/>
                  <a:pt x="20657" y="20848"/>
                  <a:pt x="21182" y="20326"/>
                </a:cubicBezTo>
                <a:cubicBezTo>
                  <a:pt x="21600" y="19964"/>
                  <a:pt x="21600" y="19421"/>
                  <a:pt x="21600" y="18516"/>
                </a:cubicBezTo>
                <a:lnTo>
                  <a:pt x="21600" y="3084"/>
                </a:lnTo>
                <a:cubicBezTo>
                  <a:pt x="21600" y="2179"/>
                  <a:pt x="21600" y="1636"/>
                  <a:pt x="21182" y="1274"/>
                </a:cubicBezTo>
                <a:cubicBezTo>
                  <a:pt x="20657" y="752"/>
                  <a:pt x="19520" y="341"/>
                  <a:pt x="18077" y="151"/>
                </a:cubicBezTo>
                <a:cubicBezTo>
                  <a:pt x="17076" y="0"/>
                  <a:pt x="15574" y="0"/>
                  <a:pt x="13071" y="0"/>
                </a:cubicBezTo>
                <a:close/>
              </a:path>
            </a:pathLst>
          </a:custGeom>
          <a:ln w="1143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6" name="円形"/>
          <p:cNvSpPr/>
          <p:nvPr/>
        </p:nvSpPr>
        <p:spPr>
          <a:xfrm>
            <a:off x="11863827" y="6776347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7" name="円形"/>
          <p:cNvSpPr/>
          <p:nvPr/>
        </p:nvSpPr>
        <p:spPr>
          <a:xfrm>
            <a:off x="11863827" y="1075862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8" name="円形"/>
          <p:cNvSpPr/>
          <p:nvPr/>
        </p:nvSpPr>
        <p:spPr>
          <a:xfrm>
            <a:off x="11863827" y="2606066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線"/>
          <p:cNvSpPr/>
          <p:nvPr/>
        </p:nvSpPr>
        <p:spPr>
          <a:xfrm>
            <a:off x="10413885" y="3340247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0" name="線"/>
          <p:cNvSpPr/>
          <p:nvPr/>
        </p:nvSpPr>
        <p:spPr>
          <a:xfrm>
            <a:off x="10446077" y="7512688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1" name="線"/>
          <p:cNvSpPr/>
          <p:nvPr/>
        </p:nvSpPr>
        <p:spPr>
          <a:xfrm>
            <a:off x="10451707" y="11494963"/>
            <a:ext cx="1326920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2" name="線"/>
          <p:cNvSpPr/>
          <p:nvPr/>
        </p:nvSpPr>
        <p:spPr>
          <a:xfrm>
            <a:off x="10434809" y="3444502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3" name="線"/>
          <p:cNvSpPr/>
          <p:nvPr/>
        </p:nvSpPr>
        <p:spPr>
          <a:xfrm>
            <a:off x="10414473" y="327683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4" name="線"/>
          <p:cNvSpPr/>
          <p:nvPr/>
        </p:nvSpPr>
        <p:spPr>
          <a:xfrm>
            <a:off x="10562104" y="7490645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5" name="線"/>
          <p:cNvSpPr/>
          <p:nvPr/>
        </p:nvSpPr>
        <p:spPr>
          <a:xfrm flipV="1">
            <a:off x="10437810" y="729269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6" name="線"/>
          <p:cNvSpPr/>
          <p:nvPr/>
        </p:nvSpPr>
        <p:spPr>
          <a:xfrm flipV="1">
            <a:off x="10490136" y="336923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7" name="線"/>
          <p:cNvSpPr/>
          <p:nvPr/>
        </p:nvSpPr>
        <p:spPr>
          <a:xfrm flipV="1">
            <a:off x="10365362" y="3571501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8" name="円形"/>
          <p:cNvSpPr/>
          <p:nvPr/>
        </p:nvSpPr>
        <p:spPr>
          <a:xfrm>
            <a:off x="14847893" y="668909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9" name="円形"/>
          <p:cNvSpPr/>
          <p:nvPr/>
        </p:nvSpPr>
        <p:spPr>
          <a:xfrm>
            <a:off x="14847893" y="1067136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0" name="円形"/>
          <p:cNvSpPr/>
          <p:nvPr/>
        </p:nvSpPr>
        <p:spPr>
          <a:xfrm>
            <a:off x="14847893" y="2518811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1" name="線"/>
          <p:cNvSpPr/>
          <p:nvPr/>
        </p:nvSpPr>
        <p:spPr>
          <a:xfrm>
            <a:off x="13397952" y="3252992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2" name="線"/>
          <p:cNvSpPr/>
          <p:nvPr/>
        </p:nvSpPr>
        <p:spPr>
          <a:xfrm>
            <a:off x="13430144" y="7425434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3" name="線"/>
          <p:cNvSpPr/>
          <p:nvPr/>
        </p:nvSpPr>
        <p:spPr>
          <a:xfrm>
            <a:off x="13435773" y="11407709"/>
            <a:ext cx="1326921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4" name="線"/>
          <p:cNvSpPr/>
          <p:nvPr/>
        </p:nvSpPr>
        <p:spPr>
          <a:xfrm>
            <a:off x="13418876" y="3357247"/>
            <a:ext cx="1329283" cy="794147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5" name="線"/>
          <p:cNvSpPr/>
          <p:nvPr/>
        </p:nvSpPr>
        <p:spPr>
          <a:xfrm>
            <a:off x="13398540" y="3189577"/>
            <a:ext cx="1309236" cy="41660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6" name="線"/>
          <p:cNvSpPr/>
          <p:nvPr/>
        </p:nvSpPr>
        <p:spPr>
          <a:xfrm>
            <a:off x="13546171" y="7403391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7" name="線"/>
          <p:cNvSpPr/>
          <p:nvPr/>
        </p:nvSpPr>
        <p:spPr>
          <a:xfrm flipV="1">
            <a:off x="13421878" y="7205442"/>
            <a:ext cx="1309235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8" name="線"/>
          <p:cNvSpPr/>
          <p:nvPr/>
        </p:nvSpPr>
        <p:spPr>
          <a:xfrm flipV="1">
            <a:off x="13474203" y="3281978"/>
            <a:ext cx="1309236" cy="4166008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9" name="線"/>
          <p:cNvSpPr/>
          <p:nvPr/>
        </p:nvSpPr>
        <p:spPr>
          <a:xfrm flipV="1">
            <a:off x="13349429" y="3484247"/>
            <a:ext cx="1329283" cy="794147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0" name="ディープラーニング…"/>
          <p:cNvSpPr txBox="1"/>
          <p:nvPr/>
        </p:nvSpPr>
        <p:spPr>
          <a:xfrm>
            <a:off x="5345112" y="7824785"/>
            <a:ext cx="14125576" cy="4587874"/>
          </a:xfrm>
          <a:prstGeom prst="rect">
            <a:avLst/>
          </a:prstGeom>
          <a:solidFill>
            <a:srgbClr val="FFFFFF"/>
          </a:solidFill>
          <a:ln w="6350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12000">
                <a:solidFill>
                  <a:srgbClr val="000000"/>
                </a:solidFill>
              </a:defRPr>
            </a:pPr>
            <a:r>
              <a:t>ディープラーニング</a:t>
            </a:r>
          </a:p>
          <a:p>
            <a:pPr defTabSz="821531">
              <a:defRPr sz="12000">
                <a:solidFill>
                  <a:srgbClr val="000000"/>
                </a:solidFill>
              </a:defRPr>
            </a:pPr>
            <a:r>
              <a:t>深層学習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3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4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5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6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7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8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809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810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811" name="?"/>
          <p:cNvSpPr txBox="1"/>
          <p:nvPr/>
        </p:nvSpPr>
        <p:spPr>
          <a:xfrm>
            <a:off x="3950270" y="4972865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812" name="?"/>
          <p:cNvSpPr txBox="1"/>
          <p:nvPr/>
        </p:nvSpPr>
        <p:spPr>
          <a:xfrm>
            <a:off x="3920668" y="8977070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813" name="?"/>
          <p:cNvSpPr txBox="1"/>
          <p:nvPr/>
        </p:nvSpPr>
        <p:spPr>
          <a:xfrm>
            <a:off x="20308714" y="7022999"/>
            <a:ext cx="5181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814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5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6" name="x？"/>
          <p:cNvSpPr txBox="1"/>
          <p:nvPr/>
        </p:nvSpPr>
        <p:spPr>
          <a:xfrm>
            <a:off x="5064696" y="3436011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r>
              <a:t>x？</a:t>
            </a:r>
          </a:p>
        </p:txBody>
      </p:sp>
      <p:sp>
        <p:nvSpPr>
          <p:cNvPr id="817" name="x？"/>
          <p:cNvSpPr txBox="1"/>
          <p:nvPr/>
        </p:nvSpPr>
        <p:spPr>
          <a:xfrm>
            <a:off x="5064696" y="7525135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r>
              <a:t>x？</a:t>
            </a:r>
          </a:p>
        </p:txBody>
      </p:sp>
      <p:sp>
        <p:nvSpPr>
          <p:cNvPr id="818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足し算</a:t>
            </a:r>
          </a:p>
        </p:txBody>
      </p:sp>
      <p:sp>
        <p:nvSpPr>
          <p:cNvPr id="819" name="学習＝パラメータの調整"/>
          <p:cNvSpPr txBox="1"/>
          <p:nvPr/>
        </p:nvSpPr>
        <p:spPr>
          <a:xfrm>
            <a:off x="5283851" y="713849"/>
            <a:ext cx="140747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学習＝パラメータの調整</a:t>
            </a:r>
          </a:p>
        </p:txBody>
      </p:sp>
      <p:sp>
        <p:nvSpPr>
          <p:cNvPr id="820" name="パラメーター"/>
          <p:cNvSpPr txBox="1"/>
          <p:nvPr/>
        </p:nvSpPr>
        <p:spPr>
          <a:xfrm>
            <a:off x="9627424" y="3753510"/>
            <a:ext cx="39401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パラメーター</a:t>
            </a:r>
          </a:p>
        </p:txBody>
      </p:sp>
      <p:sp>
        <p:nvSpPr>
          <p:cNvPr id="821" name="線"/>
          <p:cNvSpPr/>
          <p:nvPr/>
        </p:nvSpPr>
        <p:spPr>
          <a:xfrm flipH="1">
            <a:off x="7097536" y="4137852"/>
            <a:ext cx="2106296" cy="1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2" name="線"/>
          <p:cNvSpPr/>
          <p:nvPr/>
        </p:nvSpPr>
        <p:spPr>
          <a:xfrm flipH="1">
            <a:off x="6959697" y="4264851"/>
            <a:ext cx="2371135" cy="3675328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5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6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7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8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9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0" name="とがり…"/>
          <p:cNvSpPr txBox="1"/>
          <p:nvPr/>
        </p:nvSpPr>
        <p:spPr>
          <a:xfrm>
            <a:off x="-31789" y="4555612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とがり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耳</a:t>
            </a:r>
          </a:p>
        </p:txBody>
      </p:sp>
      <p:sp>
        <p:nvSpPr>
          <p:cNvPr id="831" name="活動…"/>
          <p:cNvSpPr txBox="1"/>
          <p:nvPr/>
        </p:nvSpPr>
        <p:spPr>
          <a:xfrm>
            <a:off x="285711" y="8663698"/>
            <a:ext cx="1425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活動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量</a:t>
            </a:r>
          </a:p>
        </p:txBody>
      </p:sp>
      <p:sp>
        <p:nvSpPr>
          <p:cNvPr id="832" name="猫…"/>
          <p:cNvSpPr txBox="1"/>
          <p:nvPr/>
        </p:nvSpPr>
        <p:spPr>
          <a:xfrm>
            <a:off x="22225172" y="6546749"/>
            <a:ext cx="206057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猫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らしさ</a:t>
            </a:r>
          </a:p>
        </p:txBody>
      </p:sp>
      <p:sp>
        <p:nvSpPr>
          <p:cNvPr id="833" name="?"/>
          <p:cNvSpPr txBox="1"/>
          <p:nvPr/>
        </p:nvSpPr>
        <p:spPr>
          <a:xfrm>
            <a:off x="3950270" y="4972865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834" name="?"/>
          <p:cNvSpPr txBox="1"/>
          <p:nvPr/>
        </p:nvSpPr>
        <p:spPr>
          <a:xfrm>
            <a:off x="3920668" y="8977070"/>
            <a:ext cx="51816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835" name="?"/>
          <p:cNvSpPr txBox="1"/>
          <p:nvPr/>
        </p:nvSpPr>
        <p:spPr>
          <a:xfrm>
            <a:off x="20308714" y="7022999"/>
            <a:ext cx="51816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836" name="線"/>
          <p:cNvSpPr/>
          <p:nvPr/>
        </p:nvSpPr>
        <p:spPr>
          <a:xfrm>
            <a:off x="4984461" y="5313007"/>
            <a:ext cx="14514533" cy="1970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7" name="線"/>
          <p:cNvSpPr/>
          <p:nvPr/>
        </p:nvSpPr>
        <p:spPr>
          <a:xfrm flipV="1">
            <a:off x="5070316" y="7560248"/>
            <a:ext cx="14507467" cy="184913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8" name="x？"/>
          <p:cNvSpPr txBox="1"/>
          <p:nvPr/>
        </p:nvSpPr>
        <p:spPr>
          <a:xfrm>
            <a:off x="5064696" y="3436011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r>
              <a:t>x？</a:t>
            </a:r>
          </a:p>
        </p:txBody>
      </p:sp>
      <p:sp>
        <p:nvSpPr>
          <p:cNvPr id="839" name="x？"/>
          <p:cNvSpPr txBox="1"/>
          <p:nvPr/>
        </p:nvSpPr>
        <p:spPr>
          <a:xfrm>
            <a:off x="5064696" y="7525135"/>
            <a:ext cx="210629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C82506"/>
                </a:solidFill>
              </a:defRPr>
            </a:lvl1pPr>
          </a:lstStyle>
          <a:p>
            <a:r>
              <a:t>x？</a:t>
            </a:r>
          </a:p>
        </p:txBody>
      </p:sp>
      <p:sp>
        <p:nvSpPr>
          <p:cNvPr id="840" name="足し算"/>
          <p:cNvSpPr txBox="1"/>
          <p:nvPr/>
        </p:nvSpPr>
        <p:spPr>
          <a:xfrm>
            <a:off x="17438653" y="5950580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足し算</a:t>
            </a:r>
          </a:p>
        </p:txBody>
      </p:sp>
      <p:sp>
        <p:nvSpPr>
          <p:cNvPr id="841" name="パラメータを増やすといろいろ対応できる"/>
          <p:cNvSpPr txBox="1"/>
          <p:nvPr/>
        </p:nvSpPr>
        <p:spPr>
          <a:xfrm>
            <a:off x="222902" y="713849"/>
            <a:ext cx="241966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パラメータを増やすといろいろ対応できる</a:t>
            </a:r>
          </a:p>
        </p:txBody>
      </p:sp>
      <p:sp>
        <p:nvSpPr>
          <p:cNvPr id="842" name="パラメーター"/>
          <p:cNvSpPr txBox="1"/>
          <p:nvPr/>
        </p:nvSpPr>
        <p:spPr>
          <a:xfrm>
            <a:off x="9627424" y="3753510"/>
            <a:ext cx="39401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パラメーター</a:t>
            </a:r>
          </a:p>
        </p:txBody>
      </p:sp>
      <p:sp>
        <p:nvSpPr>
          <p:cNvPr id="843" name="線"/>
          <p:cNvSpPr/>
          <p:nvPr/>
        </p:nvSpPr>
        <p:spPr>
          <a:xfrm flipH="1">
            <a:off x="7097536" y="4137852"/>
            <a:ext cx="2106296" cy="1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4" name="線"/>
          <p:cNvSpPr/>
          <p:nvPr/>
        </p:nvSpPr>
        <p:spPr>
          <a:xfrm flipH="1">
            <a:off x="6959697" y="4264851"/>
            <a:ext cx="2371135" cy="3675328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848" y="2445841"/>
            <a:ext cx="7212311" cy="7212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11" y="1550590"/>
            <a:ext cx="12906741" cy="11242604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https://ss.sabae.cc/1287.html"/>
          <p:cNvSpPr txBox="1"/>
          <p:nvPr/>
        </p:nvSpPr>
        <p:spPr>
          <a:xfrm>
            <a:off x="15628681" y="11074400"/>
            <a:ext cx="7692645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https://ss.sabae.cc/1287.html</a:t>
            </a:r>
          </a:p>
        </p:txBody>
      </p:sp>
      <p:sp>
        <p:nvSpPr>
          <p:cNvPr id="849" name="FaceMesh - TensorFlow.js"/>
          <p:cNvSpPr txBox="1"/>
          <p:nvPr/>
        </p:nvSpPr>
        <p:spPr>
          <a:xfrm>
            <a:off x="3669061" y="660399"/>
            <a:ext cx="79482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600"/>
              </a:spcBef>
              <a:defRPr sz="5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FaceMesh - TensorFlow.js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これがコンピューター！…"/>
          <p:cNvSpPr txBox="1">
            <a:spLocks noGrp="1"/>
          </p:cNvSpPr>
          <p:nvPr>
            <p:ph type="title" idx="4294967295"/>
          </p:nvPr>
        </p:nvSpPr>
        <p:spPr>
          <a:xfrm>
            <a:off x="7987660" y="10508303"/>
            <a:ext cx="8879616" cy="2185866"/>
          </a:xfrm>
          <a:prstGeom prst="rect">
            <a:avLst/>
          </a:prstGeom>
        </p:spPr>
        <p:txBody>
          <a:bodyPr anchor="ctr"/>
          <a:lstStyle/>
          <a:p>
            <a:pPr algn="ctr" defTabSz="455675">
              <a:lnSpc>
                <a:spcPct val="100000"/>
              </a:lnSpc>
              <a:defRPr sz="6240" spc="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 algn="ctr" defTabSz="455675">
              <a:lnSpc>
                <a:spcPct val="100000"/>
              </a:lnSpc>
              <a:defRPr sz="6240" spc="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rgbClr val="C82506"/>
                </a:solidFill>
              </a:rPr>
              <a:t>100円</a:t>
            </a:r>
            <a:r>
              <a:t>！</a:t>
            </a:r>
          </a:p>
        </p:txBody>
      </p:sp>
      <p:pic>
        <p:nvPicPr>
          <p:cNvPr id="85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41" y="432924"/>
            <a:ext cx="14940455" cy="907237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矢印"/>
          <p:cNvSpPr/>
          <p:nvPr/>
        </p:nvSpPr>
        <p:spPr>
          <a:xfrm rot="16200000">
            <a:off x="10429342" y="7071975"/>
            <a:ext cx="3539520" cy="226027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100円のコンピューター…"/>
          <p:cNvSpPr txBox="1"/>
          <p:nvPr/>
        </p:nvSpPr>
        <p:spPr>
          <a:xfrm>
            <a:off x="607572" y="8298477"/>
            <a:ext cx="23168856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rgbClr val="C82506"/>
                </a:solidFill>
              </a:rPr>
              <a:t>100円</a:t>
            </a:r>
            <a:r>
              <a:t>のコンピューター</a:t>
            </a:r>
          </a:p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1秒間に何回計算できるでしょう？</a:t>
            </a:r>
          </a:p>
        </p:txBody>
      </p:sp>
      <p:sp>
        <p:nvSpPr>
          <p:cNvPr id="856" name="画像、LPC1114 秋月電子"/>
          <p:cNvSpPr txBox="1"/>
          <p:nvPr/>
        </p:nvSpPr>
        <p:spPr>
          <a:xfrm>
            <a:off x="19681296" y="12556618"/>
            <a:ext cx="44197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画像、LPC1114 秋月電子</a:t>
            </a:r>
          </a:p>
        </p:txBody>
      </p:sp>
      <p:pic>
        <p:nvPicPr>
          <p:cNvPr id="857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186" y="3315650"/>
            <a:ext cx="2977628" cy="4301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1" name="グループ"/>
          <p:cNvGrpSpPr/>
          <p:nvPr/>
        </p:nvGrpSpPr>
        <p:grpSpPr>
          <a:xfrm>
            <a:off x="14029303" y="645981"/>
            <a:ext cx="6919841" cy="4190696"/>
            <a:chOff x="0" y="0"/>
            <a:chExt cx="6919840" cy="4190695"/>
          </a:xfrm>
        </p:grpSpPr>
        <p:sp>
          <p:nvSpPr>
            <p:cNvPr id="858" name="吹き出し"/>
            <p:cNvSpPr/>
            <p:nvPr/>
          </p:nvSpPr>
          <p:spPr>
            <a:xfrm>
              <a:off x="0" y="0"/>
              <a:ext cx="6919841" cy="419069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59" name="pasted-image.tiff" descr="pasted-image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824" y="1170476"/>
              <a:ext cx="4811768" cy="985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0" name="CPU"/>
            <p:cNvSpPr txBox="1"/>
            <p:nvPr/>
          </p:nvSpPr>
          <p:spPr>
            <a:xfrm>
              <a:off x="2215956" y="2430122"/>
              <a:ext cx="2641505" cy="99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r>
                <a:t>CPU</a:t>
              </a: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1秒に5000万回"/>
          <p:cNvSpPr txBox="1"/>
          <p:nvPr/>
        </p:nvSpPr>
        <p:spPr>
          <a:xfrm>
            <a:off x="607572" y="8933478"/>
            <a:ext cx="23168856" cy="200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5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1秒に</a:t>
            </a:r>
            <a:r>
              <a:rPr>
                <a:solidFill>
                  <a:srgbClr val="C82506"/>
                </a:solidFill>
              </a:rPr>
              <a:t>5000万回</a:t>
            </a:r>
          </a:p>
        </p:txBody>
      </p:sp>
      <p:sp>
        <p:nvSpPr>
          <p:cNvPr id="864" name="画像、LPC1114 秋月電子"/>
          <p:cNvSpPr txBox="1"/>
          <p:nvPr/>
        </p:nvSpPr>
        <p:spPr>
          <a:xfrm>
            <a:off x="19681296" y="12556618"/>
            <a:ext cx="44197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画像、LPC1114 秋月電子</a:t>
            </a:r>
          </a:p>
        </p:txBody>
      </p:sp>
      <p:pic>
        <p:nvPicPr>
          <p:cNvPr id="865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186" y="3315650"/>
            <a:ext cx="2977628" cy="4301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9" name="グループ"/>
          <p:cNvGrpSpPr/>
          <p:nvPr/>
        </p:nvGrpSpPr>
        <p:grpSpPr>
          <a:xfrm>
            <a:off x="14029303" y="645981"/>
            <a:ext cx="6919841" cy="4190696"/>
            <a:chOff x="0" y="0"/>
            <a:chExt cx="6919840" cy="4190695"/>
          </a:xfrm>
        </p:grpSpPr>
        <p:sp>
          <p:nvSpPr>
            <p:cNvPr id="866" name="吹き出し"/>
            <p:cNvSpPr/>
            <p:nvPr/>
          </p:nvSpPr>
          <p:spPr>
            <a:xfrm>
              <a:off x="0" y="0"/>
              <a:ext cx="6919841" cy="419069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867" name="pasted-image.tiff" descr="pasted-image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824" y="1170476"/>
              <a:ext cx="4811768" cy="9853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8" name="CPU"/>
            <p:cNvSpPr txBox="1"/>
            <p:nvPr/>
          </p:nvSpPr>
          <p:spPr>
            <a:xfrm>
              <a:off x="2215956" y="2430122"/>
              <a:ext cx="2641505" cy="991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r>
                <a:t>CPU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1" name="Table 1"/>
          <p:cNvGraphicFramePr/>
          <p:nvPr/>
        </p:nvGraphicFramePr>
        <p:xfrm>
          <a:off x="288028" y="575270"/>
          <a:ext cx="23807940" cy="1263273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951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1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1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071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579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IchigoJam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iPhone 15 Pro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NVIDIA RTX4090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スパコン 富岳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647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5000万回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34兆回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1400兆回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44京回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6283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68万台分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2800万台分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88億台分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4298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1500円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15万円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30万円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1100億円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2" name="CC BY IchigoJam"/>
          <p:cNvSpPr txBox="1"/>
          <p:nvPr/>
        </p:nvSpPr>
        <p:spPr>
          <a:xfrm>
            <a:off x="2065805" y="4096122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r>
              <a:t>CC BY IchigoJam</a:t>
            </a:r>
          </a:p>
        </p:txBody>
      </p:sp>
      <p:sp>
        <p:nvSpPr>
          <p:cNvPr id="873" name="(C)Apple"/>
          <p:cNvSpPr txBox="1"/>
          <p:nvPr/>
        </p:nvSpPr>
        <p:spPr>
          <a:xfrm>
            <a:off x="8346009" y="4196392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r>
              <a:t>(C)Apple</a:t>
            </a:r>
          </a:p>
        </p:txBody>
      </p:sp>
      <p:pic>
        <p:nvPicPr>
          <p:cNvPr id="87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72" y="1723444"/>
            <a:ext cx="3038935" cy="1845348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(C)NVIDIA"/>
          <p:cNvSpPr txBox="1"/>
          <p:nvPr/>
        </p:nvSpPr>
        <p:spPr>
          <a:xfrm>
            <a:off x="14341790" y="4196392"/>
            <a:ext cx="137541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r>
              <a:t>(C)NVIDIA</a:t>
            </a:r>
          </a:p>
        </p:txBody>
      </p:sp>
      <p:pic>
        <p:nvPicPr>
          <p:cNvPr id="87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7549" y="1382880"/>
            <a:ext cx="4395925" cy="2425086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(C)RIKEN"/>
          <p:cNvSpPr txBox="1"/>
          <p:nvPr/>
        </p:nvSpPr>
        <p:spPr>
          <a:xfrm>
            <a:off x="20498352" y="4170228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r>
              <a:t>(C)RIKEN</a:t>
            </a:r>
          </a:p>
        </p:txBody>
      </p:sp>
      <p:pic>
        <p:nvPicPr>
          <p:cNvPr id="878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1214" y="1543124"/>
            <a:ext cx="4816563" cy="2205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710" y="1084515"/>
            <a:ext cx="2455226" cy="3021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30万円のコンピューター…"/>
          <p:cNvSpPr txBox="1"/>
          <p:nvPr/>
        </p:nvSpPr>
        <p:spPr>
          <a:xfrm>
            <a:off x="607572" y="8311177"/>
            <a:ext cx="23168856" cy="327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rgbClr val="C82506"/>
                </a:solidFill>
              </a:rPr>
              <a:t>30万円</a:t>
            </a:r>
            <a:r>
              <a:t>のコンピューター</a:t>
            </a:r>
          </a:p>
          <a:p>
            <a:pPr defTabSz="584200">
              <a:defRPr sz="100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何個のスイッチでできているでしょう？</a:t>
            </a:r>
          </a:p>
        </p:txBody>
      </p:sp>
      <p:sp>
        <p:nvSpPr>
          <p:cNvPr id="882" name="画像、NVIDIA"/>
          <p:cNvSpPr txBox="1"/>
          <p:nvPr/>
        </p:nvSpPr>
        <p:spPr>
          <a:xfrm>
            <a:off x="21645767" y="12642986"/>
            <a:ext cx="25275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画像、NVIDIA</a:t>
            </a:r>
          </a:p>
        </p:txBody>
      </p:sp>
      <p:sp>
        <p:nvSpPr>
          <p:cNvPr id="883" name="※１スイッチ＝１トランジスタ、とする"/>
          <p:cNvSpPr txBox="1"/>
          <p:nvPr/>
        </p:nvSpPr>
        <p:spPr>
          <a:xfrm>
            <a:off x="7627093" y="12005010"/>
            <a:ext cx="9197976" cy="650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000">
                <a:solidFill>
                  <a:srgbClr val="000000"/>
                </a:solidFill>
              </a:defRPr>
            </a:lvl1pPr>
          </a:lstStyle>
          <a:p>
            <a:r>
              <a:t>※１スイッチ＝１トランジスタ、とする</a:t>
            </a:r>
          </a:p>
        </p:txBody>
      </p:sp>
      <p:sp>
        <p:nvSpPr>
          <p:cNvPr id="884" name="https://www.nvidia.com/en-us/geforce/graphics-cards/40-series/rtx-4090/"/>
          <p:cNvSpPr txBox="1"/>
          <p:nvPr/>
        </p:nvSpPr>
        <p:spPr>
          <a:xfrm>
            <a:off x="5005704" y="7153763"/>
            <a:ext cx="1437259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r>
              <a:t>https://www.nvidia.com/en-us/geforce/graphics-cards/40-series/rtx-4090/</a:t>
            </a:r>
          </a:p>
        </p:txBody>
      </p:sp>
      <p:pic>
        <p:nvPicPr>
          <p:cNvPr id="88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616" y="196850"/>
            <a:ext cx="12334768" cy="6577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760億個"/>
          <p:cNvSpPr txBox="1"/>
          <p:nvPr/>
        </p:nvSpPr>
        <p:spPr>
          <a:xfrm>
            <a:off x="607572" y="9167184"/>
            <a:ext cx="23168856" cy="200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5000">
                <a:solidFill>
                  <a:srgbClr val="C82506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r>
              <a:t>760億個</a:t>
            </a:r>
          </a:p>
        </p:txBody>
      </p:sp>
      <p:sp>
        <p:nvSpPr>
          <p:cNvPr id="888" name="画像、NVIDIA"/>
          <p:cNvSpPr txBox="1"/>
          <p:nvPr/>
        </p:nvSpPr>
        <p:spPr>
          <a:xfrm>
            <a:off x="21645767" y="12630286"/>
            <a:ext cx="252754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画像、NVIDIA</a:t>
            </a:r>
          </a:p>
        </p:txBody>
      </p:sp>
      <p:sp>
        <p:nvSpPr>
          <p:cNvPr id="889" name="脳の神経細胞の数の76%！…"/>
          <p:cNvSpPr txBox="1"/>
          <p:nvPr/>
        </p:nvSpPr>
        <p:spPr>
          <a:xfrm>
            <a:off x="7034212" y="11712910"/>
            <a:ext cx="1031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4000">
                <a:solidFill>
                  <a:srgbClr val="000000"/>
                </a:solidFill>
              </a:defRPr>
            </a:pPr>
            <a:r>
              <a:t>脳の神経細胞の数の76%！</a:t>
            </a:r>
          </a:p>
          <a:p>
            <a:pPr defTabSz="821531">
              <a:defRPr sz="4000">
                <a:solidFill>
                  <a:srgbClr val="000000"/>
                </a:solidFill>
              </a:defRPr>
            </a:pPr>
            <a:r>
              <a:t>ただし、つながりの数はまだ圧倒的に少ない</a:t>
            </a:r>
          </a:p>
        </p:txBody>
      </p:sp>
      <p:sp>
        <p:nvSpPr>
          <p:cNvPr id="890" name="https://www.nvidia.com/en-us/geforce/graphics-cards/40-series/rtx-4090/"/>
          <p:cNvSpPr txBox="1"/>
          <p:nvPr/>
        </p:nvSpPr>
        <p:spPr>
          <a:xfrm>
            <a:off x="5005704" y="7141063"/>
            <a:ext cx="1437259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r>
              <a:t>https://www.nvidia.com/en-us/geforce/graphics-cards/40-series/rtx-4090/</a:t>
            </a:r>
          </a:p>
        </p:txBody>
      </p:sp>
      <p:pic>
        <p:nvPicPr>
          <p:cNvPr id="89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616" y="184150"/>
            <a:ext cx="12334768" cy="6577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8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9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入力</a:t>
            </a:r>
          </a:p>
        </p:txBody>
      </p:sp>
      <p:sp>
        <p:nvSpPr>
          <p:cNvPr id="240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出力</a:t>
            </a:r>
          </a:p>
        </p:txBody>
      </p:sp>
      <p:sp>
        <p:nvSpPr>
          <p:cNvPr id="241" name="考える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r>
              <a:t>考える</a:t>
            </a:r>
          </a:p>
        </p:txBody>
      </p:sp>
      <p:sp>
        <p:nvSpPr>
          <p:cNvPr id="242" name="見る、読む、聞く、感じる"/>
          <p:cNvSpPr txBox="1"/>
          <p:nvPr/>
        </p:nvSpPr>
        <p:spPr>
          <a:xfrm>
            <a:off x="2063284" y="8809376"/>
            <a:ext cx="777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見る、読む、聞く、感じる</a:t>
            </a:r>
          </a:p>
        </p:txBody>
      </p:sp>
      <p:sp>
        <p:nvSpPr>
          <p:cNvPr id="243" name="話す、書く、描く、動く"/>
          <p:cNvSpPr txBox="1"/>
          <p:nvPr/>
        </p:nvSpPr>
        <p:spPr>
          <a:xfrm>
            <a:off x="15162663" y="8809376"/>
            <a:ext cx="70770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話す、書く、描く、動く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09" y="2152650"/>
            <a:ext cx="13106401" cy="9410700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2013年…"/>
          <p:cNvSpPr txBox="1">
            <a:spLocks noGrp="1"/>
          </p:cNvSpPr>
          <p:nvPr>
            <p:ph type="ctrTitle"/>
          </p:nvPr>
        </p:nvSpPr>
        <p:spPr>
          <a:xfrm>
            <a:off x="14808173" y="2151322"/>
            <a:ext cx="19069352" cy="6751242"/>
          </a:xfrm>
          <a:prstGeom prst="rect">
            <a:avLst/>
          </a:prstGeom>
        </p:spPr>
        <p:txBody>
          <a:bodyPr/>
          <a:lstStyle/>
          <a:p>
            <a:pPr defTabSz="1706837">
              <a:defRPr sz="8400" spc="-168"/>
            </a:pPr>
            <a:r>
              <a:t>2013年</a:t>
            </a:r>
          </a:p>
          <a:p>
            <a:pPr defTabSz="1706837">
              <a:defRPr sz="8400" spc="-168"/>
            </a:pPr>
            <a:r>
              <a:t>スパコン京で</a:t>
            </a:r>
          </a:p>
          <a:p>
            <a:pPr defTabSz="1706837">
              <a:defRPr sz="8400" spc="-168"/>
            </a:pPr>
            <a:r>
              <a:t>つながり10兆個</a:t>
            </a:r>
          </a:p>
          <a:p>
            <a:pPr defTabSz="1706837">
              <a:defRPr sz="8400" spc="-168"/>
            </a:pPr>
            <a:r>
              <a:t>1/10脳で</a:t>
            </a:r>
          </a:p>
          <a:p>
            <a:pPr defTabSz="1706837">
              <a:defRPr sz="8400" spc="-168"/>
            </a:pPr>
            <a:r>
              <a:t>シミュレーション</a:t>
            </a:r>
          </a:p>
        </p:txBody>
      </p:sp>
      <p:sp>
        <p:nvSpPr>
          <p:cNvPr id="895" name="https://www.riken.jp/pr/news/2013/20130802_2/"/>
          <p:cNvSpPr txBox="1"/>
          <p:nvPr/>
        </p:nvSpPr>
        <p:spPr>
          <a:xfrm>
            <a:off x="2405519" y="12072026"/>
            <a:ext cx="9652382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r>
              <a:t>https://www.riken.jp/pr/news/2013/20130802_2/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4" y="1893899"/>
            <a:ext cx="13217951" cy="9928202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2018年…"/>
          <p:cNvSpPr txBox="1">
            <a:spLocks noGrp="1"/>
          </p:cNvSpPr>
          <p:nvPr>
            <p:ph type="ctrTitle"/>
          </p:nvPr>
        </p:nvSpPr>
        <p:spPr>
          <a:xfrm>
            <a:off x="14589062" y="1761186"/>
            <a:ext cx="21971005" cy="4648201"/>
          </a:xfrm>
          <a:prstGeom prst="rect">
            <a:avLst/>
          </a:prstGeom>
        </p:spPr>
        <p:txBody>
          <a:bodyPr/>
          <a:lstStyle/>
          <a:p>
            <a:pPr defTabSz="1463003">
              <a:defRPr sz="7200" spc="-144"/>
            </a:pPr>
            <a:r>
              <a:t>2018年</a:t>
            </a:r>
          </a:p>
          <a:p>
            <a:pPr defTabSz="1463003">
              <a:defRPr sz="7200" spc="-144"/>
            </a:pPr>
            <a:r>
              <a:t>スパコン富岳用</a:t>
            </a:r>
          </a:p>
          <a:p>
            <a:pPr defTabSz="1463003">
              <a:defRPr sz="7200" spc="-144"/>
            </a:pPr>
            <a:r>
              <a:t>人間の脳全体</a:t>
            </a:r>
          </a:p>
          <a:p>
            <a:pPr defTabSz="1463003">
              <a:defRPr sz="7200" spc="-144"/>
            </a:pPr>
            <a:r>
              <a:t>シミュレーション開発</a:t>
            </a:r>
          </a:p>
        </p:txBody>
      </p:sp>
      <p:sp>
        <p:nvSpPr>
          <p:cNvPr id="899" name="https://www.riken.jp/press/2018/20180326_1/index.html"/>
          <p:cNvSpPr txBox="1"/>
          <p:nvPr/>
        </p:nvSpPr>
        <p:spPr>
          <a:xfrm>
            <a:off x="1698193" y="12121137"/>
            <a:ext cx="11067035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000000"/>
                </a:solidFill>
              </a:defRPr>
            </a:lvl1pPr>
          </a:lstStyle>
          <a:p>
            <a:r>
              <a:t>https://www.riken.jp/press/2018/20180326_1/index.html</a:t>
            </a:r>
          </a:p>
        </p:txBody>
      </p:sp>
      <p:sp>
        <p:nvSpPr>
          <p:cNvPr id="900" name="続報待ち遠しい！"/>
          <p:cNvSpPr txBox="1"/>
          <p:nvPr/>
        </p:nvSpPr>
        <p:spPr>
          <a:xfrm>
            <a:off x="18899358" y="11898629"/>
            <a:ext cx="5243004" cy="130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ctr">
            <a:normAutofit/>
          </a:bodyPr>
          <a:lstStyle>
            <a:lvl1pPr defTabSz="821531">
              <a:defRPr sz="5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続報待ち遠しい！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機械学習（マシンラーニング / ML）…"/>
          <p:cNvSpPr txBox="1">
            <a:spLocks noGrp="1"/>
          </p:cNvSpPr>
          <p:nvPr>
            <p:ph type="ctrTitle"/>
          </p:nvPr>
        </p:nvSpPr>
        <p:spPr>
          <a:xfrm>
            <a:off x="1206498" y="2974284"/>
            <a:ext cx="21971004" cy="7767432"/>
          </a:xfrm>
          <a:prstGeom prst="rect">
            <a:avLst/>
          </a:prstGeom>
        </p:spPr>
        <p:txBody>
          <a:bodyPr/>
          <a:lstStyle/>
          <a:p>
            <a:pPr algn="ctr" defTabSz="1950671">
              <a:defRPr sz="9600" spc="-192"/>
            </a:pPr>
            <a:r>
              <a:t>機械学習（マシンラーニング / ML）</a:t>
            </a:r>
          </a:p>
          <a:p>
            <a:pPr algn="ctr" defTabSz="1950671">
              <a:defRPr sz="9600" spc="-192"/>
            </a:pPr>
            <a:r>
              <a:t>＝</a:t>
            </a:r>
          </a:p>
          <a:p>
            <a:pPr algn="ctr" defTabSz="1950671">
              <a:defRPr sz="9600" spc="-192"/>
            </a:pPr>
            <a:r>
              <a:t>深層学習（ディープラーニング）</a:t>
            </a:r>
          </a:p>
          <a:p>
            <a:pPr algn="ctr" defTabSz="1950671">
              <a:defRPr sz="9600" spc="-192"/>
            </a:pPr>
            <a:r>
              <a:t>＝</a:t>
            </a:r>
          </a:p>
          <a:p>
            <a:pPr algn="ctr" defTabSz="1950671">
              <a:defRPr sz="9600" spc="-192"/>
            </a:pPr>
            <a:r>
              <a:t>AI実現法の主流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hatGPT"/>
          <p:cNvSpPr txBox="1">
            <a:spLocks noGrp="1"/>
          </p:cNvSpPr>
          <p:nvPr>
            <p:ph type="ctrTitle"/>
          </p:nvPr>
        </p:nvSpPr>
        <p:spPr>
          <a:xfrm>
            <a:off x="1206498" y="2974284"/>
            <a:ext cx="21971004" cy="7767432"/>
          </a:xfrm>
          <a:prstGeom prst="rect">
            <a:avLst/>
          </a:prstGeom>
        </p:spPr>
        <p:txBody>
          <a:bodyPr anchor="ctr"/>
          <a:lstStyle>
            <a:lvl1pPr algn="ctr">
              <a:defRPr sz="12000" spc="-239"/>
            </a:lvl1pPr>
          </a:lstStyle>
          <a:p>
            <a:r>
              <a:t>ChatGPT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2022年…"/>
          <p:cNvSpPr txBox="1"/>
          <p:nvPr/>
        </p:nvSpPr>
        <p:spPr>
          <a:xfrm>
            <a:off x="15459709" y="2235200"/>
            <a:ext cx="8653781" cy="568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2022年</a:t>
            </a:r>
          </a:p>
          <a:p>
            <a:pPr>
              <a:defRPr sz="8000"/>
            </a:pPr>
            <a:r>
              <a:t>OpenAI社が発表</a:t>
            </a:r>
          </a:p>
          <a:p>
            <a:pPr>
              <a:defRPr sz="8000"/>
            </a:pPr>
            <a:r>
              <a:t>文章生成AI</a:t>
            </a:r>
          </a:p>
          <a:p>
            <a:pPr>
              <a:defRPr sz="8000"/>
            </a:pPr>
            <a:r>
              <a:t>ChatGPTが話題！</a:t>
            </a:r>
          </a:p>
        </p:txBody>
      </p:sp>
      <p:pic>
        <p:nvPicPr>
          <p:cNvPr id="90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15045684" cy="137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全人類のための…"/>
          <p:cNvSpPr txBox="1"/>
          <p:nvPr/>
        </p:nvSpPr>
        <p:spPr>
          <a:xfrm>
            <a:off x="16324897" y="10560050"/>
            <a:ext cx="6923406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全人類のための</a:t>
            </a:r>
          </a:p>
          <a:p>
            <a:pPr>
              <a:defRPr sz="5000"/>
            </a:pPr>
            <a:r>
              <a:t>安全なAGIを創っている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501650"/>
            <a:ext cx="18150409" cy="12273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文章も数です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文章も数です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https://ichigojam.github.io/web/"/>
          <p:cNvSpPr txBox="1"/>
          <p:nvPr/>
        </p:nvSpPr>
        <p:spPr>
          <a:xfrm>
            <a:off x="1519681" y="12223750"/>
            <a:ext cx="1225143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https://ichigojam.github.io/web/</a:t>
            </a:r>
          </a:p>
        </p:txBody>
      </p:sp>
      <p:pic>
        <p:nvPicPr>
          <p:cNvPr id="91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33" y="628650"/>
            <a:ext cx="12557534" cy="11069674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「IchigoJam web」…"/>
          <p:cNvSpPr txBox="1"/>
          <p:nvPr/>
        </p:nvSpPr>
        <p:spPr>
          <a:xfrm>
            <a:off x="14141957" y="21248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sp>
        <p:nvSpPr>
          <p:cNvPr id="917" name="?ASC(“A”)…"/>
          <p:cNvSpPr txBox="1"/>
          <p:nvPr/>
        </p:nvSpPr>
        <p:spPr>
          <a:xfrm>
            <a:off x="14293850" y="6574565"/>
            <a:ext cx="925830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?ASC(“A”)</a:t>
            </a:r>
          </a:p>
          <a:p>
            <a:pPr>
              <a:defRPr sz="8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>
              <a:defRPr sz="8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?CHR$(65)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https://ichigojam.github.io/web/"/>
          <p:cNvSpPr txBox="1"/>
          <p:nvPr/>
        </p:nvSpPr>
        <p:spPr>
          <a:xfrm>
            <a:off x="11501881" y="5926543"/>
            <a:ext cx="1225143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https://ichigojam.github.io/web/</a:t>
            </a:r>
          </a:p>
        </p:txBody>
      </p:sp>
      <p:pic>
        <p:nvPicPr>
          <p:cNvPr id="92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33" y="497737"/>
            <a:ext cx="9985869" cy="8802709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「IchigoJam web」…"/>
          <p:cNvSpPr txBox="1"/>
          <p:nvPr/>
        </p:nvSpPr>
        <p:spPr>
          <a:xfrm>
            <a:off x="13252957" y="19978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sp>
        <p:nvSpPr>
          <p:cNvPr id="922" name="FORI=0TO255:?CHR$(I);:NEXT"/>
          <p:cNvSpPr txBox="1"/>
          <p:nvPr/>
        </p:nvSpPr>
        <p:spPr>
          <a:xfrm>
            <a:off x="1282700" y="11017249"/>
            <a:ext cx="2157730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5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r>
              <a:t>FORI=0TO255:?CHR$(I);:NEXT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文章を数の塊にする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文章を数の塊にする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考えているのはどこ？"/>
          <p:cNvSpPr txBox="1">
            <a:spLocks noGrp="1"/>
          </p:cNvSpPr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考えているのはどこ？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福井観光スポット…"/>
          <p:cNvSpPr txBox="1">
            <a:spLocks noGrp="1"/>
          </p:cNvSpPr>
          <p:nvPr>
            <p:ph type="ctrTitle"/>
          </p:nvPr>
        </p:nvSpPr>
        <p:spPr>
          <a:xfrm>
            <a:off x="12506323" y="977900"/>
            <a:ext cx="10406662" cy="4648200"/>
          </a:xfrm>
          <a:prstGeom prst="rect">
            <a:avLst/>
          </a:prstGeom>
        </p:spPr>
        <p:txBody>
          <a:bodyPr anchor="ctr"/>
          <a:lstStyle/>
          <a:p>
            <a:pPr algn="ctr" defTabSz="1658070">
              <a:defRPr sz="10200" spc="-204"/>
            </a:pPr>
            <a:r>
              <a:t>福井観光スポット</a:t>
            </a:r>
          </a:p>
          <a:p>
            <a:pPr algn="ctr" defTabSz="1658070">
              <a:defRPr sz="10200" spc="-204"/>
            </a:pPr>
            <a:r>
              <a:t>似たもの探し</a:t>
            </a:r>
          </a:p>
        </p:txBody>
      </p:sp>
      <p:pic>
        <p:nvPicPr>
          <p:cNvPr id="92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65100"/>
            <a:ext cx="9705979" cy="13436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315" y="5518150"/>
            <a:ext cx="6130678" cy="6130677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https://code4fukui.github.io/fukui-spot-similar/"/>
          <p:cNvSpPr txBox="1"/>
          <p:nvPr/>
        </p:nvSpPr>
        <p:spPr>
          <a:xfrm>
            <a:off x="13205471" y="11916237"/>
            <a:ext cx="900836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https://code4fukui.github.io/fukui-spot-similar/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線"/>
          <p:cNvSpPr/>
          <p:nvPr/>
        </p:nvSpPr>
        <p:spPr>
          <a:xfrm>
            <a:off x="7825515" y="7369513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2" name="線"/>
          <p:cNvSpPr/>
          <p:nvPr/>
        </p:nvSpPr>
        <p:spPr>
          <a:xfrm>
            <a:off x="15162663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3" name="入力"/>
          <p:cNvSpPr txBox="1"/>
          <p:nvPr/>
        </p:nvSpPr>
        <p:spPr>
          <a:xfrm>
            <a:off x="4603284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入力</a:t>
            </a:r>
          </a:p>
        </p:txBody>
      </p:sp>
      <p:sp>
        <p:nvSpPr>
          <p:cNvPr id="934" name="出力"/>
          <p:cNvSpPr txBox="1"/>
          <p:nvPr/>
        </p:nvSpPr>
        <p:spPr>
          <a:xfrm>
            <a:off x="17085141" y="6663076"/>
            <a:ext cx="269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出力</a:t>
            </a:r>
          </a:p>
        </p:txBody>
      </p:sp>
      <p:sp>
        <p:nvSpPr>
          <p:cNvPr id="935" name="処理"/>
          <p:cNvSpPr/>
          <p:nvPr/>
        </p:nvSpPr>
        <p:spPr>
          <a:xfrm>
            <a:off x="9648091" y="4868028"/>
            <a:ext cx="5087817" cy="5087817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</a:defRPr>
            </a:lvl1pPr>
          </a:lstStyle>
          <a:p>
            <a:r>
              <a:t>処理</a:t>
            </a:r>
          </a:p>
        </p:txBody>
      </p:sp>
      <p:sp>
        <p:nvSpPr>
          <p:cNvPr id="936" name="数"/>
          <p:cNvSpPr txBox="1"/>
          <p:nvPr/>
        </p:nvSpPr>
        <p:spPr>
          <a:xfrm>
            <a:off x="5555784" y="8809376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数</a:t>
            </a:r>
          </a:p>
        </p:txBody>
      </p:sp>
      <p:sp>
        <p:nvSpPr>
          <p:cNvPr id="937" name="数"/>
          <p:cNvSpPr txBox="1"/>
          <p:nvPr/>
        </p:nvSpPr>
        <p:spPr>
          <a:xfrm>
            <a:off x="18305913" y="8809376"/>
            <a:ext cx="79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数</a:t>
            </a:r>
          </a:p>
        </p:txBody>
      </p:sp>
      <p:sp>
        <p:nvSpPr>
          <p:cNvPr id="938" name="コンピューターの本質"/>
          <p:cNvSpPr txBox="1"/>
          <p:nvPr/>
        </p:nvSpPr>
        <p:spPr>
          <a:xfrm>
            <a:off x="5764212" y="922676"/>
            <a:ext cx="1285557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r>
              <a:t>コンピューターの本質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円形"/>
          <p:cNvSpPr/>
          <p:nvPr/>
        </p:nvSpPr>
        <p:spPr>
          <a:xfrm>
            <a:off x="710520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1" name="円形"/>
          <p:cNvSpPr/>
          <p:nvPr/>
        </p:nvSpPr>
        <p:spPr>
          <a:xfrm>
            <a:off x="173168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2" name="線"/>
          <p:cNvSpPr/>
          <p:nvPr/>
        </p:nvSpPr>
        <p:spPr>
          <a:xfrm>
            <a:off x="559074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3" name="線"/>
          <p:cNvSpPr/>
          <p:nvPr/>
        </p:nvSpPr>
        <p:spPr>
          <a:xfrm>
            <a:off x="18779652" y="7411936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4" name="おはよう…"/>
          <p:cNvSpPr txBox="1"/>
          <p:nvPr/>
        </p:nvSpPr>
        <p:spPr>
          <a:xfrm>
            <a:off x="597390" y="6070499"/>
            <a:ext cx="4256618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926041" indent="-926041" algn="l" defTabSz="821531">
              <a:buSzPct val="100000"/>
              <a:buAutoNum type="arabicPeriod"/>
              <a:defRPr sz="5000">
                <a:solidFill>
                  <a:srgbClr val="000000"/>
                </a:solidFill>
              </a:defRPr>
            </a:pPr>
            <a:r>
              <a:t>おはよう</a:t>
            </a:r>
          </a:p>
          <a:p>
            <a:pPr marL="926041" indent="-926041" algn="l" defTabSz="821531">
              <a:buSzPct val="100000"/>
              <a:buAutoNum type="arabicPeriod"/>
              <a:defRPr sz="5000">
                <a:solidFill>
                  <a:srgbClr val="000000"/>
                </a:solidFill>
              </a:defRPr>
            </a:pPr>
            <a:r>
              <a:t>こんにちは</a:t>
            </a:r>
          </a:p>
          <a:p>
            <a:pPr marL="926041" indent="-926041" algn="l" defTabSz="821531">
              <a:buSzPct val="100000"/>
              <a:buAutoNum type="arabicPeriod"/>
              <a:defRPr sz="5000">
                <a:solidFill>
                  <a:srgbClr val="000000"/>
                </a:solidFill>
              </a:defRPr>
            </a:pPr>
            <a:r>
              <a:t>おやすみ</a:t>
            </a:r>
          </a:p>
        </p:txBody>
      </p:sp>
      <p:sp>
        <p:nvSpPr>
          <p:cNvPr id="945" name="線"/>
          <p:cNvSpPr/>
          <p:nvPr/>
        </p:nvSpPr>
        <p:spPr>
          <a:xfrm>
            <a:off x="8568008" y="7411936"/>
            <a:ext cx="8630199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6" name="おはよう…"/>
          <p:cNvSpPr txBox="1"/>
          <p:nvPr/>
        </p:nvSpPr>
        <p:spPr>
          <a:xfrm>
            <a:off x="19901389" y="6070499"/>
            <a:ext cx="4256618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926041" indent="-926041" algn="l" defTabSz="821531">
              <a:buSzPct val="100000"/>
              <a:buAutoNum type="arabicPeriod"/>
              <a:defRPr sz="5000">
                <a:solidFill>
                  <a:srgbClr val="000000"/>
                </a:solidFill>
              </a:defRPr>
            </a:pPr>
            <a:r>
              <a:t>おはよう</a:t>
            </a:r>
          </a:p>
          <a:p>
            <a:pPr marL="926041" indent="-926041" algn="l" defTabSz="821531">
              <a:buSzPct val="100000"/>
              <a:buAutoNum type="arabicPeriod"/>
              <a:defRPr sz="5000">
                <a:solidFill>
                  <a:srgbClr val="000000"/>
                </a:solidFill>
              </a:defRPr>
            </a:pPr>
            <a:r>
              <a:t>こんにちは</a:t>
            </a:r>
          </a:p>
          <a:p>
            <a:pPr marL="926041" indent="-926041" algn="l" defTabSz="821531">
              <a:buSzPct val="100000"/>
              <a:buAutoNum type="arabicPeriod"/>
              <a:defRPr sz="5000">
                <a:solidFill>
                  <a:srgbClr val="000000"/>
                </a:solidFill>
              </a:defRPr>
            </a:pPr>
            <a:r>
              <a:t>おやすみ</a:t>
            </a:r>
          </a:p>
        </p:txBody>
      </p:sp>
      <p:sp>
        <p:nvSpPr>
          <p:cNvPr id="947" name="x1"/>
          <p:cNvSpPr txBox="1"/>
          <p:nvPr/>
        </p:nvSpPr>
        <p:spPr>
          <a:xfrm>
            <a:off x="8696537" y="6045200"/>
            <a:ext cx="102336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x1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なぜAIは…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>
              <a:defRPr sz="15000" spc="-300"/>
            </a:pPr>
            <a:r>
              <a:t>なぜAIは</a:t>
            </a:r>
          </a:p>
          <a:p>
            <a:pPr algn="ctr">
              <a:defRPr sz="15000" spc="-300"/>
            </a:pPr>
            <a:r>
              <a:t>文章が生成できる？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冬、私は「   」を食べます。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0000" spc="-200"/>
            </a:lvl1pPr>
          </a:lstStyle>
          <a:p>
            <a:r>
              <a:t>冬、私は「　　　」を食べます。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質問に答える…"/>
          <p:cNvSpPr txBox="1">
            <a:spLocks noGrp="1"/>
          </p:cNvSpPr>
          <p:nvPr>
            <p:ph type="ctrTitle"/>
          </p:nvPr>
        </p:nvSpPr>
        <p:spPr>
          <a:xfrm>
            <a:off x="1206498" y="1485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 defTabSz="1609303">
              <a:defRPr sz="9900" spc="-198"/>
            </a:pPr>
            <a:r>
              <a:t>質問に答える</a:t>
            </a:r>
          </a:p>
          <a:p>
            <a:pPr algn="ctr" defTabSz="1609303">
              <a:defRPr sz="9900" spc="-198"/>
            </a:pPr>
            <a:r>
              <a:t>＝</a:t>
            </a:r>
          </a:p>
          <a:p>
            <a:pPr algn="ctr" defTabSz="1609303">
              <a:defRPr sz="9900" spc="-198"/>
            </a:pPr>
            <a:r>
              <a:t>質問文に続く文章を出力する</a:t>
            </a:r>
          </a:p>
        </p:txBody>
      </p:sp>
      <p:sp>
        <p:nvSpPr>
          <p:cNvPr id="954" name="ユーザー: 昨日何食べた？…"/>
          <p:cNvSpPr txBox="1"/>
          <p:nvPr/>
        </p:nvSpPr>
        <p:spPr>
          <a:xfrm>
            <a:off x="1206498" y="7810500"/>
            <a:ext cx="21971004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1975054">
              <a:lnSpc>
                <a:spcPct val="80000"/>
              </a:lnSpc>
              <a:defRPr sz="5670" spc="-113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ユーザー: 昨日何食べた？</a:t>
            </a:r>
          </a:p>
          <a:p>
            <a:pPr defTabSz="1975054">
              <a:lnSpc>
                <a:spcPct val="80000"/>
              </a:lnSpc>
              <a:defRPr sz="5670" spc="-113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システム: カツ丼を食べました</a:t>
            </a:r>
          </a:p>
          <a:p>
            <a:pPr defTabSz="1975054">
              <a:lnSpc>
                <a:spcPct val="80000"/>
              </a:lnSpc>
              <a:defRPr sz="5670" spc="-113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↓</a:t>
            </a:r>
          </a:p>
          <a:p>
            <a:pPr defTabSz="1975054">
              <a:lnSpc>
                <a:spcPct val="80000"/>
              </a:lnSpc>
              <a:defRPr sz="5670" spc="-113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ユーザー: 昨日何食べた？</a:t>
            </a:r>
          </a:p>
          <a:p>
            <a:pPr defTabSz="1975054">
              <a:lnSpc>
                <a:spcPct val="80000"/>
              </a:lnSpc>
              <a:defRPr sz="5670" spc="-113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システム: 「　　　　　　」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円形"/>
          <p:cNvSpPr/>
          <p:nvPr/>
        </p:nvSpPr>
        <p:spPr>
          <a:xfrm>
            <a:off x="4291635" y="448299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7" name="円形"/>
          <p:cNvSpPr/>
          <p:nvPr/>
        </p:nvSpPr>
        <p:spPr>
          <a:xfrm>
            <a:off x="4285808" y="663317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8" name="円形"/>
          <p:cNvSpPr/>
          <p:nvPr/>
        </p:nvSpPr>
        <p:spPr>
          <a:xfrm>
            <a:off x="18129653" y="448299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9" name="線"/>
          <p:cNvSpPr/>
          <p:nvPr/>
        </p:nvSpPr>
        <p:spPr>
          <a:xfrm flipV="1">
            <a:off x="5771862" y="3227863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0" name="線"/>
          <p:cNvSpPr/>
          <p:nvPr/>
        </p:nvSpPr>
        <p:spPr>
          <a:xfrm flipV="1">
            <a:off x="5771862" y="7409117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1" name="線"/>
          <p:cNvSpPr/>
          <p:nvPr/>
        </p:nvSpPr>
        <p:spPr>
          <a:xfrm flipV="1">
            <a:off x="13116683" y="5620772"/>
            <a:ext cx="5055461" cy="174874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2" name="線"/>
          <p:cNvSpPr/>
          <p:nvPr/>
        </p:nvSpPr>
        <p:spPr>
          <a:xfrm>
            <a:off x="5771862" y="5234778"/>
            <a:ext cx="6536184" cy="204433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3" name="線"/>
          <p:cNvSpPr/>
          <p:nvPr/>
        </p:nvSpPr>
        <p:spPr>
          <a:xfrm>
            <a:off x="5771862" y="9466832"/>
            <a:ext cx="6536184" cy="204433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4" name="線"/>
          <p:cNvSpPr/>
          <p:nvPr/>
        </p:nvSpPr>
        <p:spPr>
          <a:xfrm>
            <a:off x="13116682" y="3235762"/>
            <a:ext cx="5056026" cy="201419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5" name="線"/>
          <p:cNvSpPr/>
          <p:nvPr/>
        </p:nvSpPr>
        <p:spPr>
          <a:xfrm flipV="1">
            <a:off x="5822662" y="3506576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6" name="線"/>
          <p:cNvSpPr/>
          <p:nvPr/>
        </p:nvSpPr>
        <p:spPr>
          <a:xfrm>
            <a:off x="5822784" y="5311340"/>
            <a:ext cx="6451201" cy="594755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7" name="線"/>
          <p:cNvSpPr/>
          <p:nvPr/>
        </p:nvSpPr>
        <p:spPr>
          <a:xfrm flipV="1">
            <a:off x="13133543" y="7666526"/>
            <a:ext cx="5034527" cy="3689400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8" name="線"/>
          <p:cNvSpPr/>
          <p:nvPr/>
        </p:nvSpPr>
        <p:spPr>
          <a:xfrm>
            <a:off x="2777169" y="52193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9" name="線"/>
          <p:cNvSpPr/>
          <p:nvPr/>
        </p:nvSpPr>
        <p:spPr>
          <a:xfrm>
            <a:off x="2771342" y="749532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0" name="線"/>
          <p:cNvSpPr/>
          <p:nvPr/>
        </p:nvSpPr>
        <p:spPr>
          <a:xfrm>
            <a:off x="19592452" y="5219336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1" name="複雑な"/>
          <p:cNvSpPr txBox="1"/>
          <p:nvPr/>
        </p:nvSpPr>
        <p:spPr>
          <a:xfrm>
            <a:off x="786838" y="4830398"/>
            <a:ext cx="2060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rPr dirty="0" err="1"/>
              <a:t>複雑な</a:t>
            </a:r>
            <a:endParaRPr dirty="0"/>
          </a:p>
        </p:txBody>
      </p:sp>
      <p:sp>
        <p:nvSpPr>
          <p:cNvPr id="972" name="文章を"/>
          <p:cNvSpPr txBox="1"/>
          <p:nvPr/>
        </p:nvSpPr>
        <p:spPr>
          <a:xfrm>
            <a:off x="781011" y="7106388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文章を</a:t>
            </a:r>
          </a:p>
        </p:txBody>
      </p:sp>
      <p:sp>
        <p:nvSpPr>
          <p:cNvPr id="973" name="了解"/>
          <p:cNvSpPr txBox="1"/>
          <p:nvPr/>
        </p:nvSpPr>
        <p:spPr>
          <a:xfrm>
            <a:off x="20866272" y="4830398"/>
            <a:ext cx="14255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了解</a:t>
            </a:r>
          </a:p>
        </p:txBody>
      </p:sp>
      <p:sp>
        <p:nvSpPr>
          <p:cNvPr id="974" name="円形"/>
          <p:cNvSpPr/>
          <p:nvPr/>
        </p:nvSpPr>
        <p:spPr>
          <a:xfrm>
            <a:off x="4272585" y="866660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5" name="線"/>
          <p:cNvSpPr/>
          <p:nvPr/>
        </p:nvSpPr>
        <p:spPr>
          <a:xfrm>
            <a:off x="2758119" y="9528758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6" name="作れ！"/>
          <p:cNvSpPr txBox="1"/>
          <p:nvPr/>
        </p:nvSpPr>
        <p:spPr>
          <a:xfrm>
            <a:off x="767788" y="9139821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作れ！</a:t>
            </a:r>
          </a:p>
        </p:txBody>
      </p:sp>
      <p:sp>
        <p:nvSpPr>
          <p:cNvPr id="977" name="線"/>
          <p:cNvSpPr/>
          <p:nvPr/>
        </p:nvSpPr>
        <p:spPr>
          <a:xfrm flipV="1">
            <a:off x="5771862" y="5234463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8" name="線"/>
          <p:cNvSpPr/>
          <p:nvPr/>
        </p:nvSpPr>
        <p:spPr>
          <a:xfrm>
            <a:off x="5771862" y="7241378"/>
            <a:ext cx="6536184" cy="204433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9" name="線"/>
          <p:cNvSpPr/>
          <p:nvPr/>
        </p:nvSpPr>
        <p:spPr>
          <a:xfrm>
            <a:off x="5822784" y="7317940"/>
            <a:ext cx="6448086" cy="4882343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0" name="円形"/>
          <p:cNvSpPr/>
          <p:nvPr/>
        </p:nvSpPr>
        <p:spPr>
          <a:xfrm>
            <a:off x="18180453" y="663317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1" name="線"/>
          <p:cNvSpPr/>
          <p:nvPr/>
        </p:nvSpPr>
        <p:spPr>
          <a:xfrm>
            <a:off x="19643252" y="7369513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2" name="適当に"/>
          <p:cNvSpPr txBox="1"/>
          <p:nvPr/>
        </p:nvSpPr>
        <p:spPr>
          <a:xfrm>
            <a:off x="20929772" y="6980576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適当に</a:t>
            </a:r>
          </a:p>
        </p:txBody>
      </p:sp>
      <p:sp>
        <p:nvSpPr>
          <p:cNvPr id="983" name="円形"/>
          <p:cNvSpPr/>
          <p:nvPr/>
        </p:nvSpPr>
        <p:spPr>
          <a:xfrm>
            <a:off x="18155053" y="8792812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4" name="線"/>
          <p:cNvSpPr/>
          <p:nvPr/>
        </p:nvSpPr>
        <p:spPr>
          <a:xfrm>
            <a:off x="19617852" y="9529153"/>
            <a:ext cx="922945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5" name="作るよ"/>
          <p:cNvSpPr txBox="1"/>
          <p:nvPr/>
        </p:nvSpPr>
        <p:spPr>
          <a:xfrm>
            <a:off x="20929772" y="9130754"/>
            <a:ext cx="206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作るよ</a:t>
            </a:r>
          </a:p>
        </p:txBody>
      </p:sp>
      <p:sp>
        <p:nvSpPr>
          <p:cNvPr id="986" name="線"/>
          <p:cNvSpPr/>
          <p:nvPr/>
        </p:nvSpPr>
        <p:spPr>
          <a:xfrm>
            <a:off x="13115974" y="7505291"/>
            <a:ext cx="5056026" cy="2014195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7" name="線"/>
          <p:cNvSpPr/>
          <p:nvPr/>
        </p:nvSpPr>
        <p:spPr>
          <a:xfrm>
            <a:off x="13244360" y="5370527"/>
            <a:ext cx="5056025" cy="201419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8" name="線"/>
          <p:cNvSpPr/>
          <p:nvPr/>
        </p:nvSpPr>
        <p:spPr>
          <a:xfrm flipV="1">
            <a:off x="12994499" y="9455978"/>
            <a:ext cx="5300049" cy="209332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9" name="多量なニューロン…"/>
          <p:cNvSpPr/>
          <p:nvPr/>
        </p:nvSpPr>
        <p:spPr>
          <a:xfrm>
            <a:off x="8089900" y="1397000"/>
            <a:ext cx="8775817" cy="1142464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8000">
                <a:solidFill>
                  <a:srgbClr val="FFFFFF"/>
                </a:solidFill>
              </a:defRPr>
            </a:pPr>
            <a:r>
              <a:t>多量なニューロン</a:t>
            </a:r>
          </a:p>
          <a:p>
            <a:pPr defTabSz="825500">
              <a:defRPr sz="8000">
                <a:solidFill>
                  <a:srgbClr val="FFFFFF"/>
                </a:solidFill>
              </a:defRPr>
            </a:pPr>
            <a:r>
              <a:t>多量なパラメータ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hatGPT3.5 が学習した文字数…"/>
          <p:cNvSpPr txBox="1">
            <a:spLocks noGrp="1"/>
          </p:cNvSpPr>
          <p:nvPr>
            <p:ph type="ctrTitle"/>
          </p:nvPr>
        </p:nvSpPr>
        <p:spPr>
          <a:xfrm>
            <a:off x="1292879" y="1475016"/>
            <a:ext cx="21891803" cy="5075532"/>
          </a:xfrm>
          <a:prstGeom prst="rect">
            <a:avLst/>
          </a:prstGeom>
        </p:spPr>
        <p:txBody>
          <a:bodyPr lIns="53578" tIns="53578" rIns="53578" bIns="53578" anchor="ctr">
            <a:normAutofit fontScale="90000"/>
          </a:bodyPr>
          <a:lstStyle/>
          <a:p>
            <a:pPr algn="ctr" defTabSz="821531">
              <a:lnSpc>
                <a:spcPct val="100000"/>
              </a:lnSpc>
              <a:defRPr sz="12000" spc="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ChatGPT3.5 </a:t>
            </a:r>
            <a:r>
              <a:rPr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が学習した文字数</a:t>
            </a:r>
            <a:endParaRPr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  <a:p>
            <a:pPr algn="ctr" defTabSz="821531">
              <a:lnSpc>
                <a:spcPct val="100000"/>
              </a:lnSpc>
              <a:defRPr sz="12000" spc="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45兆文字！</a:t>
            </a:r>
          </a:p>
        </p:txBody>
      </p:sp>
      <p:sp>
        <p:nvSpPr>
          <p:cNvPr id="992" name="原稿用紙 1000億枚…"/>
          <p:cNvSpPr txBox="1"/>
          <p:nvPr/>
        </p:nvSpPr>
        <p:spPr>
          <a:xfrm>
            <a:off x="3165460" y="7468363"/>
            <a:ext cx="15064849" cy="507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ctr">
            <a:normAutofit/>
          </a:bodyPr>
          <a:lstStyle/>
          <a:p>
            <a:pPr defTabSz="821531"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原稿用紙</a:t>
            </a:r>
            <a:r>
              <a:rPr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1000億枚</a:t>
            </a:r>
          </a:p>
          <a:p>
            <a:pPr defTabSz="821531"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厚さ0.1mmとして、高さ1万km</a:t>
            </a:r>
          </a:p>
          <a:p>
            <a:pPr defTabSz="821531">
              <a:defRPr sz="6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（地球の直径1.2万km）</a:t>
            </a:r>
          </a:p>
        </p:txBody>
      </p:sp>
      <p:pic>
        <p:nvPicPr>
          <p:cNvPr id="993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333" y="9979976"/>
            <a:ext cx="2860242" cy="2806274"/>
          </a:xfrm>
          <a:prstGeom prst="rect">
            <a:avLst/>
          </a:prstGeom>
          <a:ln w="12700">
            <a:miter lim="400000"/>
          </a:ln>
        </p:spPr>
      </p:pic>
      <p:sp>
        <p:nvSpPr>
          <p:cNvPr id="994" name="四角形"/>
          <p:cNvSpPr/>
          <p:nvPr/>
        </p:nvSpPr>
        <p:spPr>
          <a:xfrm>
            <a:off x="20010688" y="7306478"/>
            <a:ext cx="227531" cy="280627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6" name="表1"/>
          <p:cNvGraphicFramePr/>
          <p:nvPr/>
        </p:nvGraphicFramePr>
        <p:xfrm>
          <a:off x="1212850" y="3752453"/>
          <a:ext cx="21958300" cy="87938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48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Llma 2 7B
→ Youri 7B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GPT3.5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GPT4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人間の脳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Meta社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OpenAI社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OpenAI社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人類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70億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1750億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1.7兆？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100兆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845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家庭で動く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無料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有料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持ってる！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97" name="パラメータ数比較"/>
          <p:cNvSpPr txBox="1">
            <a:spLocks noGrp="1"/>
          </p:cNvSpPr>
          <p:nvPr>
            <p:ph type="ctrTitle"/>
          </p:nvPr>
        </p:nvSpPr>
        <p:spPr>
          <a:xfrm>
            <a:off x="1246099" y="459016"/>
            <a:ext cx="21891802" cy="2685947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z="12000" spc="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パラメータ数比較</a:t>
            </a:r>
            <a:endParaRPr dirty="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https://ss.sabae.cc/1279.html"/>
          <p:cNvSpPr txBox="1"/>
          <p:nvPr/>
        </p:nvSpPr>
        <p:spPr>
          <a:xfrm>
            <a:off x="14365478" y="9566738"/>
            <a:ext cx="7692645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https://ss.sabae.cc/1279.html</a:t>
            </a:r>
          </a:p>
        </p:txBody>
      </p:sp>
      <p:pic>
        <p:nvPicPr>
          <p:cNvPr id="100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"/>
            <a:ext cx="11117427" cy="1361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198" y="1165489"/>
            <a:ext cx="7467204" cy="74672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※Meta社のLlma 2 7Bをベースに日本語特化した、Rinna社のYouri 7Bを…"/>
          <p:cNvSpPr txBox="1"/>
          <p:nvPr/>
        </p:nvSpPr>
        <p:spPr>
          <a:xfrm>
            <a:off x="11415140" y="11630487"/>
            <a:ext cx="1283131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※Meta社のLlma 2 7Bをベースに日本語特化した、Rinna社のYouri 7Bを</a:t>
            </a:r>
          </a:p>
          <a:p>
            <a:pPr>
              <a:defRPr sz="3000"/>
            </a:pPr>
            <a:r>
              <a:t>Code for FUKUI によって独自に立ち上げているサービス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64" y="1175766"/>
            <a:ext cx="9449108" cy="9449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3718" y="1175766"/>
            <a:ext cx="9449108" cy="944910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人間の脳"/>
          <p:cNvSpPr txBox="1"/>
          <p:nvPr/>
        </p:nvSpPr>
        <p:spPr>
          <a:xfrm>
            <a:off x="5186436" y="11454517"/>
            <a:ext cx="269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人間の脳</a:t>
            </a:r>
          </a:p>
        </p:txBody>
      </p:sp>
      <p:sp>
        <p:nvSpPr>
          <p:cNvPr id="250" name="約1000億個の神経細胞…"/>
          <p:cNvSpPr txBox="1"/>
          <p:nvPr/>
        </p:nvSpPr>
        <p:spPr>
          <a:xfrm>
            <a:off x="13684692" y="10978267"/>
            <a:ext cx="902716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約1000億個の神経細胞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シナプス（つながり）約100兆</a:t>
            </a:r>
          </a:p>
        </p:txBody>
      </p:sp>
      <p:sp>
        <p:nvSpPr>
          <p:cNvPr id="251" name="脳内"/>
          <p:cNvSpPr txBox="1"/>
          <p:nvPr/>
        </p:nvSpPr>
        <p:spPr>
          <a:xfrm>
            <a:off x="11432458" y="689559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脳内</a:t>
            </a:r>
          </a:p>
        </p:txBody>
      </p:sp>
      <p:sp>
        <p:nvSpPr>
          <p:cNvPr id="252" name="矢印"/>
          <p:cNvSpPr/>
          <p:nvPr/>
        </p:nvSpPr>
        <p:spPr>
          <a:xfrm>
            <a:off x="11588032" y="51181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AIの限界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AIの限界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AIのハルシネーション…"/>
          <p:cNvSpPr txBox="1">
            <a:spLocks noGrp="1"/>
          </p:cNvSpPr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/>
          <a:p>
            <a:pPr algn="ctr" defTabSz="1536153">
              <a:defRPr sz="9450" spc="-189"/>
            </a:pPr>
            <a:r>
              <a:t>AIのハルシネーション</a:t>
            </a:r>
          </a:p>
          <a:p>
            <a:pPr algn="ctr" defTabSz="1536153">
              <a:defRPr sz="9450" spc="-189"/>
            </a:pPr>
            <a:endParaRPr/>
          </a:p>
          <a:p>
            <a:pPr algn="ctr" defTabSz="1536153">
              <a:defRPr sz="9450" spc="-189"/>
            </a:pPr>
            <a:r>
              <a:t>AIが幻覚を見ているかとように</a:t>
            </a:r>
          </a:p>
          <a:p>
            <a:pPr algn="ctr" defTabSz="1536153">
              <a:defRPr sz="9450" spc="-189"/>
            </a:pPr>
            <a:r>
              <a:t>もっともらしい嘘をつく現象のこと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ハルシネーション探し！"/>
          <p:cNvSpPr txBox="1">
            <a:spLocks noGrp="1"/>
          </p:cNvSpPr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ハルシネーション探し！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何を学習させたAIか？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何を学習させたAIか？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AIの活用方法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AIの活用方法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英語の話し相手になってもらう"/>
          <p:cNvSpPr txBox="1">
            <a:spLocks noGrp="1"/>
          </p:cNvSpPr>
          <p:nvPr>
            <p:ph type="ctrTitle"/>
          </p:nvPr>
        </p:nvSpPr>
        <p:spPr>
          <a:xfrm>
            <a:off x="1161845" y="741729"/>
            <a:ext cx="22060310" cy="228906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z="8000" spc="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英語の話し相手になってもらう</a:t>
            </a:r>
            <a:endParaRPr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1015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80" y="3450951"/>
            <a:ext cx="15494001" cy="795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https://fukuno.jig.jp/3871"/>
          <p:cNvSpPr txBox="1"/>
          <p:nvPr/>
        </p:nvSpPr>
        <p:spPr>
          <a:xfrm>
            <a:off x="8024177" y="11821313"/>
            <a:ext cx="833564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https://fukuno.jig.jp/3871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プログラミングを助けてくれる"/>
          <p:cNvSpPr txBox="1">
            <a:spLocks noGrp="1"/>
          </p:cNvSpPr>
          <p:nvPr>
            <p:ph type="ctrTitle"/>
          </p:nvPr>
        </p:nvSpPr>
        <p:spPr>
          <a:xfrm>
            <a:off x="1161845" y="741729"/>
            <a:ext cx="22060310" cy="228906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z="8000" spc="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プログラミングを助けてくれる</a:t>
            </a:r>
            <a:endParaRPr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19" name="いままで、検索する、英語公式ドキュメントを見る…"/>
          <p:cNvSpPr txBox="1"/>
          <p:nvPr/>
        </p:nvSpPr>
        <p:spPr>
          <a:xfrm>
            <a:off x="1161845" y="4053340"/>
            <a:ext cx="22060310" cy="339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ctr">
            <a:normAutofit/>
          </a:bodyPr>
          <a:lstStyle/>
          <a:p>
            <a:pPr defTabSz="722947">
              <a:defRPr sz="70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いままで、検索する、英語公式ドキュメントを見る</a:t>
            </a:r>
            <a:endParaRPr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defTabSz="722947">
              <a:defRPr sz="70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↓</a:t>
            </a:r>
          </a:p>
          <a:p>
            <a:pPr defTabSz="722947">
              <a:defRPr sz="70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普通に日本で質問する</a:t>
            </a:r>
            <a:endParaRPr dirty="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1020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54" y="8260184"/>
            <a:ext cx="11188701" cy="439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3" y="429610"/>
            <a:ext cx="15644034" cy="12656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新規事業のアドバイス"/>
          <p:cNvSpPr txBox="1"/>
          <p:nvPr/>
        </p:nvSpPr>
        <p:spPr>
          <a:xfrm>
            <a:off x="17029211" y="1135062"/>
            <a:ext cx="645477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新規事業のアドバイス</a:t>
            </a:r>
          </a:p>
        </p:txBody>
      </p:sp>
      <p:sp>
        <p:nvSpPr>
          <p:cNvPr id="1024" name="下記のビジネスプランを…"/>
          <p:cNvSpPr txBox="1"/>
          <p:nvPr/>
        </p:nvSpPr>
        <p:spPr>
          <a:xfrm>
            <a:off x="16070361" y="3543010"/>
            <a:ext cx="8372476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下記のビジネスプランを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どのように発展させますか？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〜（概要）</a:t>
            </a:r>
          </a:p>
        </p:txBody>
      </p:sp>
      <p:pic>
        <p:nvPicPr>
          <p:cNvPr id="102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2089" y="7115226"/>
            <a:ext cx="7429019" cy="4232106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https://fukuno.jig.jp/3877"/>
          <p:cNvSpPr txBox="1"/>
          <p:nvPr/>
        </p:nvSpPr>
        <p:spPr>
          <a:xfrm>
            <a:off x="16088776" y="12015583"/>
            <a:ext cx="833564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https://fukuno.jig.jp/3877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82550"/>
            <a:ext cx="1086262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エリア別の…"/>
          <p:cNvSpPr txBox="1">
            <a:spLocks noGrp="1"/>
          </p:cNvSpPr>
          <p:nvPr>
            <p:ph type="ctrTitle"/>
          </p:nvPr>
        </p:nvSpPr>
        <p:spPr>
          <a:xfrm>
            <a:off x="11924405" y="4533900"/>
            <a:ext cx="11253097" cy="4648200"/>
          </a:xfrm>
          <a:prstGeom prst="rect">
            <a:avLst/>
          </a:prstGeom>
        </p:spPr>
        <p:txBody>
          <a:bodyPr anchor="ctr"/>
          <a:lstStyle/>
          <a:p>
            <a:pPr algn="ctr" defTabSz="1024102">
              <a:defRPr sz="6299" spc="-125"/>
            </a:pPr>
            <a:r>
              <a:t>エリア別の</a:t>
            </a:r>
          </a:p>
          <a:p>
            <a:pPr algn="ctr" defTabSz="1024102">
              <a:defRPr sz="6299" spc="-125"/>
            </a:pPr>
            <a:r>
              <a:t>観光アンケートオープンデータ</a:t>
            </a:r>
          </a:p>
          <a:p>
            <a:pPr algn="ctr" defTabSz="1024102">
              <a:defRPr sz="6299" spc="-125"/>
            </a:pPr>
            <a:r>
              <a:t>↓</a:t>
            </a:r>
          </a:p>
          <a:p>
            <a:pPr algn="ctr" defTabSz="1024102">
              <a:defRPr sz="6299" spc="-125"/>
            </a:pPr>
            <a:r>
              <a:t>観光地向けのアドバイス生成</a:t>
            </a:r>
          </a:p>
        </p:txBody>
      </p:sp>
      <p:sp>
        <p:nvSpPr>
          <p:cNvPr id="1030" name="https://code4fukui.github.io/fukui-kanko-advice/"/>
          <p:cNvSpPr txBox="1"/>
          <p:nvPr/>
        </p:nvSpPr>
        <p:spPr>
          <a:xfrm>
            <a:off x="13821115" y="10896600"/>
            <a:ext cx="745967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https://code4fukui.github.io/fukui-kanko-advice/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画像を生成するAI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画像を生成するAI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神経細胞をモデル化"/>
          <p:cNvSpPr txBox="1">
            <a:spLocks noGrp="1"/>
          </p:cNvSpPr>
          <p:nvPr>
            <p:ph type="ctrTitle"/>
          </p:nvPr>
        </p:nvSpPr>
        <p:spPr>
          <a:xfrm>
            <a:off x="1206498" y="1095706"/>
            <a:ext cx="21971004" cy="11524587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神経細胞をモデル化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画像も数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画像も数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https://ichigojam.github.io/web/"/>
          <p:cNvSpPr txBox="1"/>
          <p:nvPr/>
        </p:nvSpPr>
        <p:spPr>
          <a:xfrm>
            <a:off x="11501881" y="5926543"/>
            <a:ext cx="1225143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https://ichigojam.github.io/web/</a:t>
            </a:r>
          </a:p>
        </p:txBody>
      </p:sp>
      <p:pic>
        <p:nvPicPr>
          <p:cNvPr id="103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33" y="497737"/>
            <a:ext cx="9985869" cy="8802709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「IchigoJam web」…"/>
          <p:cNvSpPr txBox="1"/>
          <p:nvPr/>
        </p:nvSpPr>
        <p:spPr>
          <a:xfrm>
            <a:off x="13252957" y="1997887"/>
            <a:ext cx="956208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「IchigoJam web」</a:t>
            </a:r>
          </a:p>
          <a:p>
            <a:pPr>
              <a:defRPr sz="8000"/>
            </a:pPr>
            <a:r>
              <a:t>で検索！</a:t>
            </a:r>
          </a:p>
        </p:txBody>
      </p:sp>
      <p:sp>
        <p:nvSpPr>
          <p:cNvPr id="1039" name="c…"/>
          <p:cNvSpPr txBox="1"/>
          <p:nvPr/>
        </p:nvSpPr>
        <p:spPr>
          <a:xfrm>
            <a:off x="1282700" y="9937749"/>
            <a:ext cx="22199600" cy="308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700">
                <a:solidFill>
                  <a:srgbClr val="000000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pPr>
            <a:r>
              <a:t>c</a:t>
            </a:r>
          </a:p>
          <a:p>
            <a:pPr algn="l">
              <a:defRPr sz="47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47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FORI=0TO7:POKE1888+I,RND(256):NEXT</a:t>
            </a:r>
          </a:p>
          <a:p>
            <a:pPr algn="l">
              <a:defRPr sz="47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/>
          </a:p>
          <a:p>
            <a:pPr algn="l">
              <a:defRPr sz="47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8" y="905651"/>
            <a:ext cx="11143033" cy="111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コンピューターを学習させる人"/>
          <p:cNvSpPr txBox="1"/>
          <p:nvPr/>
        </p:nvSpPr>
        <p:spPr>
          <a:xfrm>
            <a:off x="1404491" y="12366260"/>
            <a:ext cx="902652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コンピューターを学習させる人</a:t>
            </a:r>
          </a:p>
        </p:txBody>
      </p:sp>
      <p:sp>
        <p:nvSpPr>
          <p:cNvPr id="1043" name="「Stable Diffusion」は…"/>
          <p:cNvSpPr txBox="1"/>
          <p:nvPr/>
        </p:nvSpPr>
        <p:spPr>
          <a:xfrm>
            <a:off x="12945191" y="1212148"/>
            <a:ext cx="11017124" cy="20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6000">
                <a:solidFill>
                  <a:srgbClr val="000000"/>
                </a:solidFill>
              </a:defRPr>
            </a:pPr>
            <a:r>
              <a:t>「Stable Diffusion」は</a:t>
            </a:r>
          </a:p>
          <a:p>
            <a:pPr defTabSz="821531">
              <a:defRPr sz="6000">
                <a:solidFill>
                  <a:srgbClr val="000000"/>
                </a:solidFill>
              </a:defRPr>
            </a:pPr>
            <a:r>
              <a:t>23億枚の画像とテキストで学習</a:t>
            </a:r>
          </a:p>
        </p:txBody>
      </p:sp>
      <p:pic>
        <p:nvPicPr>
          <p:cNvPr id="1044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469" y="4112504"/>
            <a:ext cx="8770567" cy="8189813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https://gigazine.net/news/20220831-exploring-stable-diffusions/"/>
          <p:cNvSpPr txBox="1"/>
          <p:nvPr/>
        </p:nvSpPr>
        <p:spPr>
          <a:xfrm>
            <a:off x="13463808" y="12531360"/>
            <a:ext cx="9979889" cy="44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r>
              <a:t>https://gigazine.net/news/20220831-exploring-stable-diffusions/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6350"/>
            <a:ext cx="13703300" cy="137033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IchigoJam育ての親…"/>
          <p:cNvSpPr txBox="1"/>
          <p:nvPr/>
        </p:nvSpPr>
        <p:spPr>
          <a:xfrm>
            <a:off x="16301327" y="6013450"/>
            <a:ext cx="578612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IchigoJam育ての親</a:t>
            </a:r>
          </a:p>
          <a:p>
            <a:pPr>
              <a:defRPr sz="5000"/>
            </a:pPr>
            <a:r>
              <a:t>まったさん生成</a:t>
            </a:r>
          </a:p>
        </p:txBody>
      </p:sp>
      <p:sp>
        <p:nvSpPr>
          <p:cNvPr id="1049" name="https://yrm.shizentai.jp/"/>
          <p:cNvSpPr txBox="1"/>
          <p:nvPr/>
        </p:nvSpPr>
        <p:spPr>
          <a:xfrm>
            <a:off x="16878860" y="8131324"/>
            <a:ext cx="463105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https://yrm.shizentai.jp/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38100"/>
            <a:ext cx="12353777" cy="12353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450" y="1746250"/>
            <a:ext cx="12047836" cy="12047836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IchigoJam育ての親、まったさん生成"/>
          <p:cNvSpPr txBox="1"/>
          <p:nvPr/>
        </p:nvSpPr>
        <p:spPr>
          <a:xfrm>
            <a:off x="12954307" y="495300"/>
            <a:ext cx="108661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IchigoJam育ての親、まったさん生成</a:t>
            </a:r>
          </a:p>
        </p:txBody>
      </p:sp>
      <p:sp>
        <p:nvSpPr>
          <p:cNvPr id="1054" name="https://yrm.shizentai.jp/"/>
          <p:cNvSpPr txBox="1"/>
          <p:nvPr/>
        </p:nvSpPr>
        <p:spPr>
          <a:xfrm>
            <a:off x="3848660" y="12677924"/>
            <a:ext cx="463105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https://yrm.shizentai.jp/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50" y="-1497261"/>
            <a:ext cx="16710522" cy="16710522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IchigoJam育ての親…"/>
          <p:cNvSpPr txBox="1"/>
          <p:nvPr/>
        </p:nvSpPr>
        <p:spPr>
          <a:xfrm>
            <a:off x="17076663" y="4923565"/>
            <a:ext cx="7080251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IchigoJam育ての親</a:t>
            </a:r>
          </a:p>
          <a:p>
            <a:pPr>
              <a:defRPr sz="5000"/>
            </a:pPr>
            <a:r>
              <a:t>まったさん生成</a:t>
            </a:r>
          </a:p>
          <a:p>
            <a:pPr>
              <a:defRPr sz="5000"/>
            </a:pPr>
            <a:endParaRPr/>
          </a:p>
          <a:p>
            <a:pPr>
              <a:defRPr sz="5000"/>
            </a:pPr>
            <a:endParaRPr/>
          </a:p>
          <a:p>
            <a:pPr>
              <a:defRPr sz="5000"/>
            </a:pPr>
            <a:endParaRPr/>
          </a:p>
          <a:p>
            <a:pPr>
              <a:defRPr sz="5000"/>
            </a:pPr>
            <a:endParaRPr/>
          </a:p>
          <a:p>
            <a:pPr>
              <a:defRPr sz="5000"/>
            </a:pPr>
            <a:r>
              <a:t>何のポスターでしょう？</a:t>
            </a:r>
          </a:p>
        </p:txBody>
      </p:sp>
      <p:sp>
        <p:nvSpPr>
          <p:cNvPr id="1058" name="https://yrm.shizentai.jp/"/>
          <p:cNvSpPr txBox="1"/>
          <p:nvPr/>
        </p:nvSpPr>
        <p:spPr>
          <a:xfrm>
            <a:off x="18301260" y="7216924"/>
            <a:ext cx="463105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https://yrm.shizentai.jp/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rcRect l="26740" r="20015"/>
          <a:stretch>
            <a:fillRect/>
          </a:stretch>
        </p:blipFill>
        <p:spPr>
          <a:xfrm>
            <a:off x="-22424" y="-180909"/>
            <a:ext cx="11353129" cy="13982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/>
          <a:srcRect l="27431"/>
          <a:stretch>
            <a:fillRect/>
          </a:stretch>
        </p:blipFill>
        <p:spPr>
          <a:xfrm>
            <a:off x="12270259" y="228600"/>
            <a:ext cx="11224741" cy="7860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6650" y="8439150"/>
            <a:ext cx="5143500" cy="486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鯖江東小「かに丸」…"/>
          <p:cNvSpPr txBox="1"/>
          <p:nvPr/>
        </p:nvSpPr>
        <p:spPr>
          <a:xfrm>
            <a:off x="12008941" y="8820150"/>
            <a:ext cx="7092951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 dirty="0" err="1"/>
              <a:t>鯖江東小「かに丸</a:t>
            </a:r>
            <a:r>
              <a:rPr dirty="0"/>
              <a:t>」</a:t>
            </a:r>
          </a:p>
          <a:p>
            <a:pPr>
              <a:defRPr sz="5000"/>
            </a:pPr>
            <a:r>
              <a:rPr dirty="0"/>
              <a:t>第5回 </a:t>
            </a:r>
            <a:r>
              <a:rPr dirty="0" err="1"/>
              <a:t>越前がにロボコン</a:t>
            </a:r>
            <a:endParaRPr dirty="0"/>
          </a:p>
          <a:p>
            <a:pPr>
              <a:defRPr sz="5000"/>
            </a:pPr>
            <a:r>
              <a:rPr dirty="0" err="1"/>
              <a:t>エントリー部門</a:t>
            </a:r>
            <a:endParaRPr dirty="0"/>
          </a:p>
          <a:p>
            <a:pPr>
              <a:defRPr sz="9000"/>
            </a:pPr>
            <a:r>
              <a:rPr dirty="0" err="1"/>
              <a:t>優勝</a:t>
            </a:r>
            <a:r>
              <a:rPr dirty="0"/>
              <a:t>！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AIとの付き合い方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AIとの付き合い方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宿題を…"/>
          <p:cNvSpPr txBox="1">
            <a:spLocks noGrp="1"/>
          </p:cNvSpPr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/>
          <a:p>
            <a:pPr algn="ctr">
              <a:defRPr sz="12000" spc="-239"/>
            </a:pPr>
            <a:r>
              <a:t>宿題を</a:t>
            </a:r>
          </a:p>
          <a:p>
            <a:pPr algn="ctr">
              <a:defRPr sz="12000" spc="-239"/>
            </a:pPr>
            <a:r>
              <a:t>親にやってもらうのは、あり？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電卓と一緒"/>
          <p:cNvSpPr txBox="1">
            <a:spLocks noGrp="1"/>
          </p:cNvSpPr>
          <p:nvPr>
            <p:ph type="ctrTitle"/>
          </p:nvPr>
        </p:nvSpPr>
        <p:spPr>
          <a:xfrm>
            <a:off x="1206498" y="3822501"/>
            <a:ext cx="21971004" cy="6070998"/>
          </a:xfrm>
          <a:prstGeom prst="rect">
            <a:avLst/>
          </a:prstGeom>
        </p:spPr>
        <p:txBody>
          <a:bodyPr anchor="ctr"/>
          <a:lstStyle>
            <a:lvl1pPr algn="ctr">
              <a:defRPr sz="12000" spc="-239"/>
            </a:lvl1pPr>
          </a:lstStyle>
          <a:p>
            <a:r>
              <a:t>電卓と一緒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円形"/>
          <p:cNvSpPr/>
          <p:nvPr/>
        </p:nvSpPr>
        <p:spPr>
          <a:xfrm>
            <a:off x="3473008" y="4684458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円形"/>
          <p:cNvSpPr/>
          <p:nvPr/>
        </p:nvSpPr>
        <p:spPr>
          <a:xfrm>
            <a:off x="3473008" y="8666733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円形"/>
          <p:cNvSpPr/>
          <p:nvPr/>
        </p:nvSpPr>
        <p:spPr>
          <a:xfrm>
            <a:off x="11671558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円形"/>
          <p:cNvSpPr/>
          <p:nvPr/>
        </p:nvSpPr>
        <p:spPr>
          <a:xfrm>
            <a:off x="11671558" y="10657870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円形"/>
          <p:cNvSpPr/>
          <p:nvPr/>
        </p:nvSpPr>
        <p:spPr>
          <a:xfrm>
            <a:off x="11671558" y="2505314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円形"/>
          <p:cNvSpPr/>
          <p:nvPr/>
        </p:nvSpPr>
        <p:spPr>
          <a:xfrm>
            <a:off x="19831453" y="6675595"/>
            <a:ext cx="1472683" cy="1472683"/>
          </a:xfrm>
          <a:prstGeom prst="ellips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線"/>
          <p:cNvSpPr/>
          <p:nvPr/>
        </p:nvSpPr>
        <p:spPr>
          <a:xfrm flipV="1">
            <a:off x="4984462" y="325597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3" name="線"/>
          <p:cNvSpPr/>
          <p:nvPr/>
        </p:nvSpPr>
        <p:spPr>
          <a:xfrm flipV="1">
            <a:off x="4984462" y="7437229"/>
            <a:ext cx="6536184" cy="204433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4" name="線"/>
          <p:cNvSpPr/>
          <p:nvPr/>
        </p:nvSpPr>
        <p:spPr>
          <a:xfrm>
            <a:off x="13116683" y="7369513"/>
            <a:ext cx="6522916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5" name="線"/>
          <p:cNvSpPr/>
          <p:nvPr/>
        </p:nvSpPr>
        <p:spPr>
          <a:xfrm>
            <a:off x="4984462" y="5262890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6" name="線"/>
          <p:cNvSpPr/>
          <p:nvPr/>
        </p:nvSpPr>
        <p:spPr>
          <a:xfrm>
            <a:off x="4984462" y="9494944"/>
            <a:ext cx="6536184" cy="2044332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7" name="線"/>
          <p:cNvSpPr/>
          <p:nvPr/>
        </p:nvSpPr>
        <p:spPr>
          <a:xfrm>
            <a:off x="13116682" y="3235762"/>
            <a:ext cx="6546192" cy="4005064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8" name="線"/>
          <p:cNvSpPr/>
          <p:nvPr/>
        </p:nvSpPr>
        <p:spPr>
          <a:xfrm flipV="1">
            <a:off x="5035262" y="3534688"/>
            <a:ext cx="6451200" cy="594755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9" name="線"/>
          <p:cNvSpPr/>
          <p:nvPr/>
        </p:nvSpPr>
        <p:spPr>
          <a:xfrm>
            <a:off x="5035384" y="5339451"/>
            <a:ext cx="6451201" cy="5947556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0" name="線"/>
          <p:cNvSpPr/>
          <p:nvPr/>
        </p:nvSpPr>
        <p:spPr>
          <a:xfrm flipV="1">
            <a:off x="13133543" y="7411857"/>
            <a:ext cx="6570261" cy="3944069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線"/>
          <p:cNvSpPr/>
          <p:nvPr/>
        </p:nvSpPr>
        <p:spPr>
          <a:xfrm>
            <a:off x="1958542" y="5420799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2" name="線"/>
          <p:cNvSpPr/>
          <p:nvPr/>
        </p:nvSpPr>
        <p:spPr>
          <a:xfrm>
            <a:off x="1958542" y="9528885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3" name="線"/>
          <p:cNvSpPr/>
          <p:nvPr/>
        </p:nvSpPr>
        <p:spPr>
          <a:xfrm>
            <a:off x="21294252" y="7411936"/>
            <a:ext cx="1395822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4" name="入力1"/>
          <p:cNvSpPr txBox="1"/>
          <p:nvPr/>
        </p:nvSpPr>
        <p:spPr>
          <a:xfrm>
            <a:off x="77113" y="5031862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入力1</a:t>
            </a:r>
          </a:p>
        </p:txBody>
      </p:sp>
      <p:sp>
        <p:nvSpPr>
          <p:cNvPr id="275" name="入力2"/>
          <p:cNvSpPr txBox="1"/>
          <p:nvPr/>
        </p:nvSpPr>
        <p:spPr>
          <a:xfrm>
            <a:off x="77113" y="9139948"/>
            <a:ext cx="184277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入力2</a:t>
            </a:r>
          </a:p>
        </p:txBody>
      </p:sp>
      <p:sp>
        <p:nvSpPr>
          <p:cNvPr id="276" name="出力"/>
          <p:cNvSpPr txBox="1"/>
          <p:nvPr/>
        </p:nvSpPr>
        <p:spPr>
          <a:xfrm>
            <a:off x="22847472" y="6980576"/>
            <a:ext cx="1425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r>
              <a:t>出力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AIもコンピューターも…"/>
          <p:cNvSpPr txBox="1">
            <a:spLocks noGrp="1"/>
          </p:cNvSpPr>
          <p:nvPr>
            <p:ph type="ctrTitle"/>
          </p:nvPr>
        </p:nvSpPr>
        <p:spPr>
          <a:xfrm>
            <a:off x="300234" y="3822501"/>
            <a:ext cx="23783532" cy="6070998"/>
          </a:xfrm>
          <a:prstGeom prst="rect">
            <a:avLst/>
          </a:prstGeom>
        </p:spPr>
        <p:txBody>
          <a:bodyPr anchor="ctr"/>
          <a:lstStyle/>
          <a:p>
            <a:pPr algn="ctr">
              <a:defRPr sz="12000" spc="-239"/>
            </a:pPr>
            <a:r>
              <a:t>AIもコンピューターも</a:t>
            </a:r>
          </a:p>
          <a:p>
            <a:pPr algn="ctr">
              <a:defRPr sz="12000" spc="-239"/>
            </a:pPr>
            <a:r>
              <a:t>自分の得意を伸ばす道具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350"/>
            <a:ext cx="15494000" cy="10248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ないなら創ろう…"/>
          <p:cNvSpPr txBox="1">
            <a:spLocks noGrp="1"/>
          </p:cNvSpPr>
          <p:nvPr>
            <p:ph type="ctrTitle"/>
          </p:nvPr>
        </p:nvSpPr>
        <p:spPr>
          <a:xfrm>
            <a:off x="12661005" y="8495109"/>
            <a:ext cx="11253097" cy="4014391"/>
          </a:xfrm>
          <a:prstGeom prst="rect">
            <a:avLst/>
          </a:prstGeom>
        </p:spPr>
        <p:txBody>
          <a:bodyPr anchor="ctr"/>
          <a:lstStyle/>
          <a:p>
            <a:pPr algn="ctr" defTabSz="2072588">
              <a:defRPr sz="12750" spc="-255"/>
            </a:pPr>
            <a:r>
              <a:t>ないなら創ろう</a:t>
            </a:r>
          </a:p>
          <a:p>
            <a:pPr algn="ctr" defTabSz="2072588">
              <a:defRPr sz="12750" spc="-255"/>
            </a:pPr>
            <a:r>
              <a:t>遊ぶところ！</a:t>
            </a:r>
          </a:p>
        </p:txBody>
      </p:sp>
      <p:pic>
        <p:nvPicPr>
          <p:cNvPr id="107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350" y="861962"/>
            <a:ext cx="6650088" cy="6650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https://code4fukui.github.io/qrmaker/"/>
          <p:cNvSpPr txBox="1"/>
          <p:nvPr/>
        </p:nvSpPr>
        <p:spPr>
          <a:xfrm>
            <a:off x="4750307" y="11684000"/>
            <a:ext cx="589178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https://code4fukui.github.io/qrmaker/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AIの今後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sz="15000" spc="-300"/>
            </a:lvl1pPr>
          </a:lstStyle>
          <a:p>
            <a:r>
              <a:t>AIの今後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AGI…"/>
          <p:cNvSpPr txBox="1">
            <a:spLocks noGrp="1"/>
          </p:cNvSpPr>
          <p:nvPr>
            <p:ph type="ctrTitle"/>
          </p:nvPr>
        </p:nvSpPr>
        <p:spPr>
          <a:xfrm>
            <a:off x="1206498" y="3457624"/>
            <a:ext cx="21971004" cy="6800752"/>
          </a:xfrm>
          <a:prstGeom prst="rect">
            <a:avLst/>
          </a:prstGeom>
        </p:spPr>
        <p:txBody>
          <a:bodyPr anchor="ctr"/>
          <a:lstStyle/>
          <a:p>
            <a:pPr algn="ctr" defTabSz="1584920">
              <a:defRPr sz="9750" spc="-195"/>
            </a:pPr>
            <a:r>
              <a:t>AGI</a:t>
            </a:r>
          </a:p>
          <a:p>
            <a:pPr algn="ctr" defTabSz="1584920">
              <a:defRPr sz="9750" spc="-195"/>
            </a:pPr>
            <a:r>
              <a:t>Artificial General Intelligence</a:t>
            </a:r>
          </a:p>
          <a:p>
            <a:pPr algn="ctr" defTabSz="1584920">
              <a:defRPr sz="6500" spc="-130"/>
            </a:pPr>
            <a:r>
              <a:t>アーティフィシャル ジェネラル インテリジェンス</a:t>
            </a:r>
          </a:p>
          <a:p>
            <a:pPr algn="ctr" defTabSz="1584920">
              <a:defRPr sz="6500" spc="-130"/>
            </a:pPr>
            <a:endParaRPr/>
          </a:p>
          <a:p>
            <a:pPr algn="ctr" defTabSz="1584920">
              <a:defRPr sz="9750" spc="-195"/>
            </a:pPr>
            <a:r>
              <a:t>汎用人工知能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考えてみよう…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>
              <a:defRPr sz="15000" spc="-300"/>
            </a:pPr>
            <a:r>
              <a:t>考えてみよう</a:t>
            </a:r>
          </a:p>
          <a:p>
            <a:pPr algn="ctr">
              <a:defRPr sz="15000" spc="-300"/>
            </a:pPr>
            <a:r>
              <a:t>できたらどうなる、AGI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未来を先取りして…"/>
          <p:cNvSpPr txBox="1">
            <a:spLocks noGrp="1"/>
          </p:cNvSpPr>
          <p:nvPr>
            <p:ph type="ctrTitle"/>
          </p:nvPr>
        </p:nvSpPr>
        <p:spPr>
          <a:xfrm>
            <a:off x="1206498" y="4533900"/>
            <a:ext cx="21971004" cy="4648200"/>
          </a:xfrm>
          <a:prstGeom prst="rect">
            <a:avLst/>
          </a:prstGeom>
        </p:spPr>
        <p:txBody>
          <a:bodyPr anchor="ctr"/>
          <a:lstStyle/>
          <a:p>
            <a:pPr algn="ctr">
              <a:defRPr sz="15000" spc="-300"/>
            </a:pPr>
            <a:r>
              <a:t>未来を先取りして</a:t>
            </a:r>
          </a:p>
          <a:p>
            <a:pPr algn="ctr">
              <a:defRPr sz="15000" spc="-300"/>
            </a:pPr>
            <a:r>
              <a:t>チャレンジしよう！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1252</Words>
  <Application>Microsoft Macintosh PowerPoint</Application>
  <PresentationFormat>ユーザー設定</PresentationFormat>
  <Paragraphs>517</Paragraphs>
  <Slides>95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95</vt:i4>
      </vt:variant>
    </vt:vector>
  </HeadingPairs>
  <TitlesOfParts>
    <vt:vector size="107" baseType="lpstr">
      <vt:lpstr>Hiragino Kaku Gothic ProN W3</vt:lpstr>
      <vt:lpstr>Hiragino Sans W4</vt:lpstr>
      <vt:lpstr>こども丸ゴシック</vt:lpstr>
      <vt:lpstr>ヒラギノ角ゴ Pro W3</vt:lpstr>
      <vt:lpstr>ヒラギノ角ゴ Pro W6</vt:lpstr>
      <vt:lpstr>ヒラギノ角ゴ ProN W3</vt:lpstr>
      <vt:lpstr>ヒラギノ角ゴ ProN W6</vt:lpstr>
      <vt:lpstr>Helvetica</vt:lpstr>
      <vt:lpstr>Helvetica Light</vt:lpstr>
      <vt:lpstr>IchigoJam 1.4 Regular</vt:lpstr>
      <vt:lpstr>IchigoJam-GRAPH Regular</vt:lpstr>
      <vt:lpstr>21_BasicWhite</vt:lpstr>
      <vt:lpstr>小学5年生 ITブートキャンプ AI編  はじめてのAIプログラミング</vt:lpstr>
      <vt:lpstr>AIとは？</vt:lpstr>
      <vt:lpstr>Artificial Intelligence アーティフィシャル インテリジェンス  人工知能</vt:lpstr>
      <vt:lpstr>そもそも、知能って何？  検索してみよう！</vt:lpstr>
      <vt:lpstr>PowerPoint プレゼンテーション</vt:lpstr>
      <vt:lpstr>考えているのはどこ？</vt:lpstr>
      <vt:lpstr>PowerPoint プレゼンテーション</vt:lpstr>
      <vt:lpstr>神経細胞をモデル化</vt:lpstr>
      <vt:lpstr>PowerPoint プレゼンテーション</vt:lpstr>
      <vt:lpstr>PowerPoint プレゼンテーション</vt:lpstr>
      <vt:lpstr>じゃんけんAIをつくろう！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高度なAIはどうなってる？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これがコンピューター！ おねだん、100円！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2013年 スパコン京で つながり10兆個 1/10脳で シミュレーション</vt:lpstr>
      <vt:lpstr>2018年 スパコン富岳用 人間の脳全体 シミュレーション開発</vt:lpstr>
      <vt:lpstr>機械学習（マシンラーニング / ML） ＝ 深層学習（ディープラーニング） ＝ AI実現法の主流</vt:lpstr>
      <vt:lpstr>ChatGPT</vt:lpstr>
      <vt:lpstr>PowerPoint プレゼンテーション</vt:lpstr>
      <vt:lpstr>PowerPoint プレゼンテーション</vt:lpstr>
      <vt:lpstr>文章も数です</vt:lpstr>
      <vt:lpstr>PowerPoint プレゼンテーション</vt:lpstr>
      <vt:lpstr>PowerPoint プレゼンテーション</vt:lpstr>
      <vt:lpstr>文章を数の塊にする</vt:lpstr>
      <vt:lpstr>福井観光スポット 似たもの探し</vt:lpstr>
      <vt:lpstr>PowerPoint プレゼンテーション</vt:lpstr>
      <vt:lpstr>PowerPoint プレゼンテーション</vt:lpstr>
      <vt:lpstr>なぜAIは 文章が生成できる？</vt:lpstr>
      <vt:lpstr>冬、私は「　　　」を食べます。</vt:lpstr>
      <vt:lpstr>質問に答える ＝ 質問文に続く文章を出力する</vt:lpstr>
      <vt:lpstr>PowerPoint プレゼンテーション</vt:lpstr>
      <vt:lpstr>ChatGPT3.5 が学習した文字数 45兆文字！</vt:lpstr>
      <vt:lpstr>パラメータ数比較</vt:lpstr>
      <vt:lpstr>PowerPoint プレゼンテーション</vt:lpstr>
      <vt:lpstr>AIの限界</vt:lpstr>
      <vt:lpstr>AIのハルシネーション  AIが幻覚を見ているかとように もっともらしい嘘をつく現象のこと</vt:lpstr>
      <vt:lpstr>ハルシネーション探し！</vt:lpstr>
      <vt:lpstr>何を学習させたAIか？</vt:lpstr>
      <vt:lpstr>AIの活用方法</vt:lpstr>
      <vt:lpstr>英語の話し相手になってもらう</vt:lpstr>
      <vt:lpstr>プログラミングを助けてくれる</vt:lpstr>
      <vt:lpstr>PowerPoint プレゼンテーション</vt:lpstr>
      <vt:lpstr>エリア別の 観光アンケートオープンデータ ↓ 観光地向けのアドバイス生成</vt:lpstr>
      <vt:lpstr>画像を生成するAI</vt:lpstr>
      <vt:lpstr>画像も数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AIとの付き合い方</vt:lpstr>
      <vt:lpstr>宿題を 親にやってもらうのは、あり？</vt:lpstr>
      <vt:lpstr>電卓と一緒</vt:lpstr>
      <vt:lpstr>AIもコンピューターも 自分の得意を伸ばす道具</vt:lpstr>
      <vt:lpstr>ないなら創ろう 遊ぶところ！</vt:lpstr>
      <vt:lpstr>AIの今後</vt:lpstr>
      <vt:lpstr>AGI Artificial General Intelligence アーティフィシャル ジェネラル インテリジェンス  汎用人工知能</vt:lpstr>
      <vt:lpstr>考えてみよう できたらどうなる、AGI</vt:lpstr>
      <vt:lpstr>未来を先取りして チャレンジしよう！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小学5年生 ITブートキャンプ AI編  はじめてのAIプログラミング</dc:title>
  <cp:lastModifiedBy>泰介 福野</cp:lastModifiedBy>
  <cp:revision>1</cp:revision>
  <dcterms:modified xsi:type="dcterms:W3CDTF">2023-11-29T02:43:58Z</dcterms:modified>
</cp:coreProperties>
</file>